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3"/>
  </p:notesMasterIdLst>
  <p:sldIdLst>
    <p:sldId id="258" r:id="rId3"/>
    <p:sldId id="678" r:id="rId4"/>
    <p:sldId id="666" r:id="rId5"/>
    <p:sldId id="671" r:id="rId6"/>
    <p:sldId id="667" r:id="rId7"/>
    <p:sldId id="668" r:id="rId8"/>
    <p:sldId id="670" r:id="rId9"/>
    <p:sldId id="669" r:id="rId10"/>
    <p:sldId id="672" r:id="rId11"/>
    <p:sldId id="67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9033B-2F21-7844-8DE2-2FE850DC60B7}" type="doc">
      <dgm:prSet loTypeId="urn:microsoft.com/office/officeart/2005/8/layout/hChevron3" loCatId="" qsTypeId="urn:microsoft.com/office/officeart/2005/8/quickstyle/simple1" qsCatId="simple" csTypeId="urn:microsoft.com/office/officeart/2005/8/colors/accent0_2" csCatId="mainScheme" phldr="1"/>
      <dgm:spPr/>
    </dgm:pt>
    <dgm:pt modelId="{34DBFA13-BA14-C74F-AF1B-E122BCAB12AE}">
      <dgm:prSet phldrT="[텍스트]"/>
      <dgm:spPr/>
      <dgm:t>
        <a:bodyPr/>
        <a:lstStyle/>
        <a:p>
          <a:pPr latinLnBrk="1"/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Image alignment</a:t>
          </a:r>
          <a:endParaRPr lang="ko-KR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2F41FA-6999-CF45-8DBB-39565A45E356}" type="parTrans" cxnId="{D1432AC2-0259-2846-8749-D2D548E2E4BC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787CFB-8F13-A143-93FE-39F04BC7E929}" type="sibTrans" cxnId="{D1432AC2-0259-2846-8749-D2D548E2E4BC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8DF0E2-BCA3-9243-AE3F-BE643E1C13FA}">
      <dgm:prSet phldrT="[텍스트]"/>
      <dgm:spPr/>
      <dgm:t>
        <a:bodyPr/>
        <a:lstStyle/>
        <a:p>
          <a:pPr latinLnBrk="1"/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Xenium coord</a:t>
          </a:r>
        </a:p>
        <a:p>
          <a:pPr latinLnBrk="1"/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transformation</a:t>
          </a:r>
          <a:endParaRPr lang="ko-KR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2A22FF-60B2-8448-9153-D4452033D2F6}" type="parTrans" cxnId="{4A4328D2-2595-E449-B266-D236F0D4A411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DDBDA2-19AA-5544-8CFC-05D5AA2F2E51}" type="sibTrans" cxnId="{4A4328D2-2595-E449-B266-D236F0D4A411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7710F8-9ACD-084A-9D88-0A616C1DFC65}">
      <dgm:prSet/>
      <dgm:spPr/>
      <dgm:t>
        <a:bodyPr/>
        <a:lstStyle/>
        <a:p>
          <a:pPr latinLnBrk="1"/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integration</a:t>
          </a:r>
          <a:endParaRPr lang="ko-KR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3E2953-A760-B14E-B478-835379F9F3C9}" type="parTrans" cxnId="{425E6E61-CE4D-E244-9A5A-765FE821D137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E8C3BB-D468-9844-9E8A-E31DD890A556}" type="sibTrans" cxnId="{425E6E61-CE4D-E244-9A5A-765FE821D137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901A7E-7FB3-BE4D-BCAA-9D340F1A4DF0}">
      <dgm:prSet/>
      <dgm:spPr/>
      <dgm:t>
        <a:bodyPr/>
        <a:lstStyle/>
        <a:p>
          <a:pPr latinLnBrk="1"/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Xenium </a:t>
          </a:r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  <a:t> Visium HD deconvolution</a:t>
          </a:r>
          <a:endParaRPr lang="ko-KR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780AE5-AF13-5841-B1C8-50863FAFBA8F}" type="parTrans" cxnId="{AA564D54-EFE2-9A44-AB85-F8E1EC1083A2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514BB5-0398-FA42-BD94-21E76B31F13D}" type="sibTrans" cxnId="{AA564D54-EFE2-9A44-AB85-F8E1EC1083A2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E45E0F-4C20-2F49-A0F1-252E0B4B6859}">
      <dgm:prSet/>
      <dgm:spPr/>
      <dgm:t>
        <a:bodyPr/>
        <a:lstStyle/>
        <a:p>
          <a:pPr latinLnBrk="1"/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Result of integration</a:t>
          </a:r>
        </a:p>
        <a:p>
          <a:pPr latinLnBrk="1"/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Evaluation</a:t>
          </a:r>
          <a:endParaRPr lang="ko-KR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CE6E8C-B807-6141-A832-3B6668E153E9}" type="parTrans" cxnId="{D2136DDE-562E-CE4F-B584-3109C82A1AAD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20639B-02ED-3F47-9F66-84FB41D7121E}" type="sibTrans" cxnId="{D2136DDE-562E-CE4F-B584-3109C82A1AAD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F91FB1-D081-A848-A972-9EEFE917727E}">
      <dgm:prSet/>
      <dgm:spPr/>
      <dgm:t>
        <a:bodyPr/>
        <a:lstStyle/>
        <a:p>
          <a:pPr latinLnBrk="1"/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Downstream analysis</a:t>
          </a:r>
          <a:endParaRPr lang="ko-KR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BDF0E2-290D-6046-9E94-F326F3DD8483}" type="parTrans" cxnId="{F6EC3A37-40AE-F549-9C42-62C43B789B1D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40E509-ADC0-134C-90BF-F520DCEB0E06}" type="sibTrans" cxnId="{F6EC3A37-40AE-F549-9C42-62C43B789B1D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74A74B-D293-1040-8E93-E02B940A398F}">
      <dgm:prSet phldrT="[텍스트]"/>
      <dgm:spPr/>
      <dgm:t>
        <a:bodyPr/>
        <a:lstStyle/>
        <a:p>
          <a:pPr latinLnBrk="1"/>
          <a:r>
            <a:rPr lang="en-US" altLang="ko-KR" b="1" dirty="0" err="1">
              <a:latin typeface="Arial" panose="020B0604020202020204" pitchFamily="34" charset="0"/>
              <a:cs typeface="Arial" panose="020B0604020202020204" pitchFamily="34" charset="0"/>
            </a:rPr>
            <a:t>Visium</a:t>
          </a:r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 HD</a:t>
          </a:r>
        </a:p>
        <a:p>
          <a:pPr latinLnBrk="1"/>
          <a:r>
            <a:rPr lang="en-US" altLang="ko-KR" b="1" dirty="0">
              <a:latin typeface="Arial" panose="020B0604020202020204" pitchFamily="34" charset="0"/>
              <a:cs typeface="Arial" panose="020B0604020202020204" pitchFamily="34" charset="0"/>
            </a:rPr>
            <a:t>segmentation</a:t>
          </a:r>
          <a:endParaRPr lang="ko-KR" alt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917DBC-45F3-7F43-B355-8748F0FEEB32}" type="parTrans" cxnId="{6D67297C-8B37-8449-B119-EA65CF94554D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063357-B1B4-B54F-A5FF-5C462D51B9E8}" type="sibTrans" cxnId="{6D67297C-8B37-8449-B119-EA65CF94554D}">
      <dgm:prSet/>
      <dgm:spPr/>
      <dgm:t>
        <a:bodyPr/>
        <a:lstStyle/>
        <a:p>
          <a:pPr latinLnBrk="1"/>
          <a:endParaRPr lang="ko-KR" alt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93AA9C-0929-3842-9020-AA34F1FE3E8F}" type="pres">
      <dgm:prSet presAssocID="{5E59033B-2F21-7844-8DE2-2FE850DC60B7}" presName="Name0" presStyleCnt="0">
        <dgm:presLayoutVars>
          <dgm:dir/>
          <dgm:resizeHandles val="exact"/>
        </dgm:presLayoutVars>
      </dgm:prSet>
      <dgm:spPr/>
    </dgm:pt>
    <dgm:pt modelId="{A6AB8AD6-27BE-B446-86FF-551B7FFA9834}" type="pres">
      <dgm:prSet presAssocID="{34DBFA13-BA14-C74F-AF1B-E122BCAB12AE}" presName="parTxOnly" presStyleLbl="node1" presStyleIdx="0" presStyleCnt="7">
        <dgm:presLayoutVars>
          <dgm:bulletEnabled val="1"/>
        </dgm:presLayoutVars>
      </dgm:prSet>
      <dgm:spPr/>
    </dgm:pt>
    <dgm:pt modelId="{279CE9BC-F0AD-E543-BC49-D8E37C7F727E}" type="pres">
      <dgm:prSet presAssocID="{81787CFB-8F13-A143-93FE-39F04BC7E929}" presName="parSpace" presStyleCnt="0"/>
      <dgm:spPr/>
    </dgm:pt>
    <dgm:pt modelId="{9A0F2E8E-4ADE-3143-9B7A-66B6723E6EA5}" type="pres">
      <dgm:prSet presAssocID="{998DF0E2-BCA3-9243-AE3F-BE643E1C13FA}" presName="parTxOnly" presStyleLbl="node1" presStyleIdx="1" presStyleCnt="7">
        <dgm:presLayoutVars>
          <dgm:bulletEnabled val="1"/>
        </dgm:presLayoutVars>
      </dgm:prSet>
      <dgm:spPr/>
    </dgm:pt>
    <dgm:pt modelId="{2F5E9572-A7A4-374A-AD67-28164D784AE4}" type="pres">
      <dgm:prSet presAssocID="{ADDDBDA2-19AA-5544-8CFC-05D5AA2F2E51}" presName="parSpace" presStyleCnt="0"/>
      <dgm:spPr/>
    </dgm:pt>
    <dgm:pt modelId="{0784FCB5-2DD3-5547-93DF-D22EDAEFB282}" type="pres">
      <dgm:prSet presAssocID="{7774A74B-D293-1040-8E93-E02B940A398F}" presName="parTxOnly" presStyleLbl="node1" presStyleIdx="2" presStyleCnt="7">
        <dgm:presLayoutVars>
          <dgm:bulletEnabled val="1"/>
        </dgm:presLayoutVars>
      </dgm:prSet>
      <dgm:spPr/>
    </dgm:pt>
    <dgm:pt modelId="{70FE70C5-C443-4F47-ACF4-AF9A4E449DFC}" type="pres">
      <dgm:prSet presAssocID="{1C063357-B1B4-B54F-A5FF-5C462D51B9E8}" presName="parSpace" presStyleCnt="0"/>
      <dgm:spPr/>
    </dgm:pt>
    <dgm:pt modelId="{EA98EC95-6B4B-2F45-8E65-540F22379E53}" type="pres">
      <dgm:prSet presAssocID="{42901A7E-7FB3-BE4D-BCAA-9D340F1A4DF0}" presName="parTxOnly" presStyleLbl="node1" presStyleIdx="3" presStyleCnt="7">
        <dgm:presLayoutVars>
          <dgm:bulletEnabled val="1"/>
        </dgm:presLayoutVars>
      </dgm:prSet>
      <dgm:spPr/>
    </dgm:pt>
    <dgm:pt modelId="{5E20B5E5-F881-CA40-BB07-83DC0705B0DF}" type="pres">
      <dgm:prSet presAssocID="{60514BB5-0398-FA42-BD94-21E76B31F13D}" presName="parSpace" presStyleCnt="0"/>
      <dgm:spPr/>
    </dgm:pt>
    <dgm:pt modelId="{0095B5E4-493D-4F46-AF13-77DFBFE6415B}" type="pres">
      <dgm:prSet presAssocID="{977710F8-9ACD-084A-9D88-0A616C1DFC65}" presName="parTxOnly" presStyleLbl="node1" presStyleIdx="4" presStyleCnt="7">
        <dgm:presLayoutVars>
          <dgm:bulletEnabled val="1"/>
        </dgm:presLayoutVars>
      </dgm:prSet>
      <dgm:spPr/>
    </dgm:pt>
    <dgm:pt modelId="{30B6A30D-A00F-8044-92CE-623004DFBFB9}" type="pres">
      <dgm:prSet presAssocID="{37E8C3BB-D468-9844-9E8A-E31DD890A556}" presName="parSpace" presStyleCnt="0"/>
      <dgm:spPr/>
    </dgm:pt>
    <dgm:pt modelId="{3F820441-67DC-2D4B-ABA7-EE24ECBE7789}" type="pres">
      <dgm:prSet presAssocID="{80E45E0F-4C20-2F49-A0F1-252E0B4B6859}" presName="parTxOnly" presStyleLbl="node1" presStyleIdx="5" presStyleCnt="7" custScaleX="150095">
        <dgm:presLayoutVars>
          <dgm:bulletEnabled val="1"/>
        </dgm:presLayoutVars>
      </dgm:prSet>
      <dgm:spPr/>
    </dgm:pt>
    <dgm:pt modelId="{AFA7BB77-D6E2-4249-AA4B-5D5DA27680C0}" type="pres">
      <dgm:prSet presAssocID="{DC20639B-02ED-3F47-9F66-84FB41D7121E}" presName="parSpace" presStyleCnt="0"/>
      <dgm:spPr/>
    </dgm:pt>
    <dgm:pt modelId="{5AE72E74-43A6-7747-8974-F08289D3C8E1}" type="pres">
      <dgm:prSet presAssocID="{2EF91FB1-D081-A848-A972-9EEFE917727E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964C0107-A242-4E4A-9604-82A56FB682B6}" type="presOf" srcId="{7774A74B-D293-1040-8E93-E02B940A398F}" destId="{0784FCB5-2DD3-5547-93DF-D22EDAEFB282}" srcOrd="0" destOrd="0" presId="urn:microsoft.com/office/officeart/2005/8/layout/hChevron3"/>
    <dgm:cxn modelId="{7189922B-0918-674B-B719-5B1A9CD9EC41}" type="presOf" srcId="{5E59033B-2F21-7844-8DE2-2FE850DC60B7}" destId="{F593AA9C-0929-3842-9020-AA34F1FE3E8F}" srcOrd="0" destOrd="0" presId="urn:microsoft.com/office/officeart/2005/8/layout/hChevron3"/>
    <dgm:cxn modelId="{F6EC3A37-40AE-F549-9C42-62C43B789B1D}" srcId="{5E59033B-2F21-7844-8DE2-2FE850DC60B7}" destId="{2EF91FB1-D081-A848-A972-9EEFE917727E}" srcOrd="6" destOrd="0" parTransId="{4DBDF0E2-290D-6046-9E94-F326F3DD8483}" sibTransId="{9440E509-ADC0-134C-90BF-F520DCEB0E06}"/>
    <dgm:cxn modelId="{425E6E61-CE4D-E244-9A5A-765FE821D137}" srcId="{5E59033B-2F21-7844-8DE2-2FE850DC60B7}" destId="{977710F8-9ACD-084A-9D88-0A616C1DFC65}" srcOrd="4" destOrd="0" parTransId="{5E3E2953-A760-B14E-B478-835379F9F3C9}" sibTransId="{37E8C3BB-D468-9844-9E8A-E31DD890A556}"/>
    <dgm:cxn modelId="{7453A452-1EEE-7740-B41D-EFE3F4E56A99}" type="presOf" srcId="{998DF0E2-BCA3-9243-AE3F-BE643E1C13FA}" destId="{9A0F2E8E-4ADE-3143-9B7A-66B6723E6EA5}" srcOrd="0" destOrd="0" presId="urn:microsoft.com/office/officeart/2005/8/layout/hChevron3"/>
    <dgm:cxn modelId="{AA564D54-EFE2-9A44-AB85-F8E1EC1083A2}" srcId="{5E59033B-2F21-7844-8DE2-2FE850DC60B7}" destId="{42901A7E-7FB3-BE4D-BCAA-9D340F1A4DF0}" srcOrd="3" destOrd="0" parTransId="{9D780AE5-AF13-5841-B1C8-50863FAFBA8F}" sibTransId="{60514BB5-0398-FA42-BD94-21E76B31F13D}"/>
    <dgm:cxn modelId="{6D67297C-8B37-8449-B119-EA65CF94554D}" srcId="{5E59033B-2F21-7844-8DE2-2FE850DC60B7}" destId="{7774A74B-D293-1040-8E93-E02B940A398F}" srcOrd="2" destOrd="0" parTransId="{C3917DBC-45F3-7F43-B355-8748F0FEEB32}" sibTransId="{1C063357-B1B4-B54F-A5FF-5C462D51B9E8}"/>
    <dgm:cxn modelId="{38B3A09C-6909-8549-8610-E43AD0552110}" type="presOf" srcId="{34DBFA13-BA14-C74F-AF1B-E122BCAB12AE}" destId="{A6AB8AD6-27BE-B446-86FF-551B7FFA9834}" srcOrd="0" destOrd="0" presId="urn:microsoft.com/office/officeart/2005/8/layout/hChevron3"/>
    <dgm:cxn modelId="{2D50BBA2-BCF9-2242-875A-83B50372434B}" type="presOf" srcId="{80E45E0F-4C20-2F49-A0F1-252E0B4B6859}" destId="{3F820441-67DC-2D4B-ABA7-EE24ECBE7789}" srcOrd="0" destOrd="0" presId="urn:microsoft.com/office/officeart/2005/8/layout/hChevron3"/>
    <dgm:cxn modelId="{62B6A9A8-1C23-824A-B53F-69A7E99FC303}" type="presOf" srcId="{42901A7E-7FB3-BE4D-BCAA-9D340F1A4DF0}" destId="{EA98EC95-6B4B-2F45-8E65-540F22379E53}" srcOrd="0" destOrd="0" presId="urn:microsoft.com/office/officeart/2005/8/layout/hChevron3"/>
    <dgm:cxn modelId="{BA4AE1BB-C097-AE49-8699-F9B0423FBA73}" type="presOf" srcId="{2EF91FB1-D081-A848-A972-9EEFE917727E}" destId="{5AE72E74-43A6-7747-8974-F08289D3C8E1}" srcOrd="0" destOrd="0" presId="urn:microsoft.com/office/officeart/2005/8/layout/hChevron3"/>
    <dgm:cxn modelId="{D1432AC2-0259-2846-8749-D2D548E2E4BC}" srcId="{5E59033B-2F21-7844-8DE2-2FE850DC60B7}" destId="{34DBFA13-BA14-C74F-AF1B-E122BCAB12AE}" srcOrd="0" destOrd="0" parTransId="{832F41FA-6999-CF45-8DBB-39565A45E356}" sibTransId="{81787CFB-8F13-A143-93FE-39F04BC7E929}"/>
    <dgm:cxn modelId="{4A4328D2-2595-E449-B266-D236F0D4A411}" srcId="{5E59033B-2F21-7844-8DE2-2FE850DC60B7}" destId="{998DF0E2-BCA3-9243-AE3F-BE643E1C13FA}" srcOrd="1" destOrd="0" parTransId="{682A22FF-60B2-8448-9153-D4452033D2F6}" sibTransId="{ADDDBDA2-19AA-5544-8CFC-05D5AA2F2E51}"/>
    <dgm:cxn modelId="{D2136DDE-562E-CE4F-B584-3109C82A1AAD}" srcId="{5E59033B-2F21-7844-8DE2-2FE850DC60B7}" destId="{80E45E0F-4C20-2F49-A0F1-252E0B4B6859}" srcOrd="5" destOrd="0" parTransId="{7FCE6E8C-B807-6141-A832-3B6668E153E9}" sibTransId="{DC20639B-02ED-3F47-9F66-84FB41D7121E}"/>
    <dgm:cxn modelId="{7A8E9AF6-E24B-884C-8387-D9DC9A2554AF}" type="presOf" srcId="{977710F8-9ACD-084A-9D88-0A616C1DFC65}" destId="{0095B5E4-493D-4F46-AF13-77DFBFE6415B}" srcOrd="0" destOrd="0" presId="urn:microsoft.com/office/officeart/2005/8/layout/hChevron3"/>
    <dgm:cxn modelId="{74EEE77E-E058-834A-8592-461494F8D1E4}" type="presParOf" srcId="{F593AA9C-0929-3842-9020-AA34F1FE3E8F}" destId="{A6AB8AD6-27BE-B446-86FF-551B7FFA9834}" srcOrd="0" destOrd="0" presId="urn:microsoft.com/office/officeart/2005/8/layout/hChevron3"/>
    <dgm:cxn modelId="{6C11AF7A-6D8D-6948-8DAC-72784D2A90C2}" type="presParOf" srcId="{F593AA9C-0929-3842-9020-AA34F1FE3E8F}" destId="{279CE9BC-F0AD-E543-BC49-D8E37C7F727E}" srcOrd="1" destOrd="0" presId="urn:microsoft.com/office/officeart/2005/8/layout/hChevron3"/>
    <dgm:cxn modelId="{05C4D84B-3D3E-F34C-92E4-279F1A02DE89}" type="presParOf" srcId="{F593AA9C-0929-3842-9020-AA34F1FE3E8F}" destId="{9A0F2E8E-4ADE-3143-9B7A-66B6723E6EA5}" srcOrd="2" destOrd="0" presId="urn:microsoft.com/office/officeart/2005/8/layout/hChevron3"/>
    <dgm:cxn modelId="{79E307CC-A0F8-364D-9A2E-649FDC2F622D}" type="presParOf" srcId="{F593AA9C-0929-3842-9020-AA34F1FE3E8F}" destId="{2F5E9572-A7A4-374A-AD67-28164D784AE4}" srcOrd="3" destOrd="0" presId="urn:microsoft.com/office/officeart/2005/8/layout/hChevron3"/>
    <dgm:cxn modelId="{8CB95DA4-DF97-BB4A-91BB-7F75E8E6C6FA}" type="presParOf" srcId="{F593AA9C-0929-3842-9020-AA34F1FE3E8F}" destId="{0784FCB5-2DD3-5547-93DF-D22EDAEFB282}" srcOrd="4" destOrd="0" presId="urn:microsoft.com/office/officeart/2005/8/layout/hChevron3"/>
    <dgm:cxn modelId="{19A98D1F-469F-C343-9A07-B5261CF48A1B}" type="presParOf" srcId="{F593AA9C-0929-3842-9020-AA34F1FE3E8F}" destId="{70FE70C5-C443-4F47-ACF4-AF9A4E449DFC}" srcOrd="5" destOrd="0" presId="urn:microsoft.com/office/officeart/2005/8/layout/hChevron3"/>
    <dgm:cxn modelId="{9AAAF063-71F8-6A43-9932-D62A7AC28E84}" type="presParOf" srcId="{F593AA9C-0929-3842-9020-AA34F1FE3E8F}" destId="{EA98EC95-6B4B-2F45-8E65-540F22379E53}" srcOrd="6" destOrd="0" presId="urn:microsoft.com/office/officeart/2005/8/layout/hChevron3"/>
    <dgm:cxn modelId="{989B8D30-E0D6-274D-9AA5-28025D1B76BC}" type="presParOf" srcId="{F593AA9C-0929-3842-9020-AA34F1FE3E8F}" destId="{5E20B5E5-F881-CA40-BB07-83DC0705B0DF}" srcOrd="7" destOrd="0" presId="urn:microsoft.com/office/officeart/2005/8/layout/hChevron3"/>
    <dgm:cxn modelId="{121CE9FC-4893-7946-A6B1-16263737C022}" type="presParOf" srcId="{F593AA9C-0929-3842-9020-AA34F1FE3E8F}" destId="{0095B5E4-493D-4F46-AF13-77DFBFE6415B}" srcOrd="8" destOrd="0" presId="urn:microsoft.com/office/officeart/2005/8/layout/hChevron3"/>
    <dgm:cxn modelId="{80CA1752-C126-CF4D-8122-08F915B8E4D8}" type="presParOf" srcId="{F593AA9C-0929-3842-9020-AA34F1FE3E8F}" destId="{30B6A30D-A00F-8044-92CE-623004DFBFB9}" srcOrd="9" destOrd="0" presId="urn:microsoft.com/office/officeart/2005/8/layout/hChevron3"/>
    <dgm:cxn modelId="{31DD8912-21BC-3146-9E8E-E702E371E722}" type="presParOf" srcId="{F593AA9C-0929-3842-9020-AA34F1FE3E8F}" destId="{3F820441-67DC-2D4B-ABA7-EE24ECBE7789}" srcOrd="10" destOrd="0" presId="urn:microsoft.com/office/officeart/2005/8/layout/hChevron3"/>
    <dgm:cxn modelId="{C802E75F-1BC0-3348-B15E-6CA9389A0B9C}" type="presParOf" srcId="{F593AA9C-0929-3842-9020-AA34F1FE3E8F}" destId="{AFA7BB77-D6E2-4249-AA4B-5D5DA27680C0}" srcOrd="11" destOrd="0" presId="urn:microsoft.com/office/officeart/2005/8/layout/hChevron3"/>
    <dgm:cxn modelId="{2DC80875-41BA-4343-B918-E38F7A6F1E03}" type="presParOf" srcId="{F593AA9C-0929-3842-9020-AA34F1FE3E8F}" destId="{5AE72E74-43A6-7747-8974-F08289D3C8E1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B8AD6-27BE-B446-86FF-551B7FFA9834}">
      <dsp:nvSpPr>
        <dsp:cNvPr id="0" name=""/>
        <dsp:cNvSpPr/>
      </dsp:nvSpPr>
      <dsp:spPr>
        <a:xfrm>
          <a:off x="538" y="1148808"/>
          <a:ext cx="1829966" cy="73198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Image alignment</a:t>
          </a:r>
          <a:endParaRPr lang="ko-KR" altLang="en-US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8" y="1148808"/>
        <a:ext cx="1646970" cy="731986"/>
      </dsp:txXfrm>
    </dsp:sp>
    <dsp:sp modelId="{9A0F2E8E-4ADE-3143-9B7A-66B6723E6EA5}">
      <dsp:nvSpPr>
        <dsp:cNvPr id="0" name=""/>
        <dsp:cNvSpPr/>
      </dsp:nvSpPr>
      <dsp:spPr>
        <a:xfrm>
          <a:off x="1464511" y="1148808"/>
          <a:ext cx="1829966" cy="73198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Xenium coord</a:t>
          </a: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transformation</a:t>
          </a:r>
          <a:endParaRPr lang="ko-KR" altLang="en-US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30504" y="1148808"/>
        <a:ext cx="1097980" cy="731986"/>
      </dsp:txXfrm>
    </dsp:sp>
    <dsp:sp modelId="{0784FCB5-2DD3-5547-93DF-D22EDAEFB282}">
      <dsp:nvSpPr>
        <dsp:cNvPr id="0" name=""/>
        <dsp:cNvSpPr/>
      </dsp:nvSpPr>
      <dsp:spPr>
        <a:xfrm>
          <a:off x="2928484" y="1148808"/>
          <a:ext cx="1829966" cy="73198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Visium</a:t>
          </a: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 HD</a:t>
          </a: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segmentation</a:t>
          </a:r>
          <a:endParaRPr lang="ko-KR" altLang="en-US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94477" y="1148808"/>
        <a:ext cx="1097980" cy="731986"/>
      </dsp:txXfrm>
    </dsp:sp>
    <dsp:sp modelId="{EA98EC95-6B4B-2F45-8E65-540F22379E53}">
      <dsp:nvSpPr>
        <dsp:cNvPr id="0" name=""/>
        <dsp:cNvSpPr/>
      </dsp:nvSpPr>
      <dsp:spPr>
        <a:xfrm>
          <a:off x="4392457" y="1148808"/>
          <a:ext cx="1829966" cy="73198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Xenium </a:t>
          </a: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  <a:t> Visium HD deconvolution</a:t>
          </a:r>
          <a:endParaRPr lang="ko-KR" altLang="en-US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8450" y="1148808"/>
        <a:ext cx="1097980" cy="731986"/>
      </dsp:txXfrm>
    </dsp:sp>
    <dsp:sp modelId="{0095B5E4-493D-4F46-AF13-77DFBFE6415B}">
      <dsp:nvSpPr>
        <dsp:cNvPr id="0" name=""/>
        <dsp:cNvSpPr/>
      </dsp:nvSpPr>
      <dsp:spPr>
        <a:xfrm>
          <a:off x="5856430" y="1148808"/>
          <a:ext cx="1829966" cy="73198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integration</a:t>
          </a:r>
          <a:endParaRPr lang="ko-KR" altLang="en-US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22423" y="1148808"/>
        <a:ext cx="1097980" cy="731986"/>
      </dsp:txXfrm>
    </dsp:sp>
    <dsp:sp modelId="{3F820441-67DC-2D4B-ABA7-EE24ECBE7789}">
      <dsp:nvSpPr>
        <dsp:cNvPr id="0" name=""/>
        <dsp:cNvSpPr/>
      </dsp:nvSpPr>
      <dsp:spPr>
        <a:xfrm>
          <a:off x="7320402" y="1148808"/>
          <a:ext cx="2746687" cy="73198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Result of integration</a:t>
          </a: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Evaluation</a:t>
          </a:r>
          <a:endParaRPr lang="ko-KR" altLang="en-US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86395" y="1148808"/>
        <a:ext cx="2014701" cy="731986"/>
      </dsp:txXfrm>
    </dsp:sp>
    <dsp:sp modelId="{5AE72E74-43A6-7747-8974-F08289D3C8E1}">
      <dsp:nvSpPr>
        <dsp:cNvPr id="0" name=""/>
        <dsp:cNvSpPr/>
      </dsp:nvSpPr>
      <dsp:spPr>
        <a:xfrm>
          <a:off x="9701097" y="1148808"/>
          <a:ext cx="1829966" cy="73198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Arial" panose="020B0604020202020204" pitchFamily="34" charset="0"/>
              <a:cs typeface="Arial" panose="020B0604020202020204" pitchFamily="34" charset="0"/>
            </a:rPr>
            <a:t>Downstream analysis</a:t>
          </a:r>
          <a:endParaRPr lang="ko-KR" altLang="en-US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067090" y="1148808"/>
        <a:ext cx="1097980" cy="731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B2839-ED9E-4FD3-AAFA-48D72C98DA1A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6C0F3-3186-47A0-8FD3-9535BE09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2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45497-EC68-4553-9C5D-B26D64DB12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45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AF074-5D8C-65D2-4959-9D9D43120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1CCF98-0162-4C26-028A-F3C2B40F0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A3743-11C9-F3DE-DA11-2FBB5945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602D3-9CF6-5345-92DA-C8AC61A6361C}" type="datetimeFigureOut">
              <a:rPr kumimoji="1" lang="ko-Kore-KR" altLang="en-US" smtClean="0"/>
              <a:t>08/23/2024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5C54D-B952-B8C7-37C2-0C520CCBC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974EB-8697-7E83-43AA-96BE8EEA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0A5B-E104-AE47-BE15-F073C602517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933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5A86F98-B65D-76B2-7588-6588445F1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571" b="-1"/>
          <a:stretch/>
        </p:blipFill>
        <p:spPr>
          <a:xfrm>
            <a:off x="0" y="-1"/>
            <a:ext cx="12192000" cy="787847"/>
          </a:xfrm>
          <a:prstGeom prst="rect">
            <a:avLst/>
          </a:prstGeom>
        </p:spPr>
      </p:pic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96B4140-7B36-827B-D8FC-5AA37447BBF3}"/>
              </a:ext>
            </a:extLst>
          </p:cNvPr>
          <p:cNvSpPr txBox="1">
            <a:spLocks/>
          </p:cNvSpPr>
          <p:nvPr userDrawn="1"/>
        </p:nvSpPr>
        <p:spPr>
          <a:xfrm>
            <a:off x="9303328" y="64499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21A6C51-874E-442D-B526-BE78A1D04AE6}" type="slidenum">
              <a:rPr lang="ko-KR" altLang="en-US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>
                <a:defRPr/>
              </a:pPr>
              <a:t>‹#›</a:t>
            </a:fld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B3E86C3-0348-A1AF-BFDB-1BAE4BEC1980}"/>
              </a:ext>
            </a:extLst>
          </p:cNvPr>
          <p:cNvCxnSpPr>
            <a:cxnSpLocks/>
          </p:cNvCxnSpPr>
          <p:nvPr userDrawn="1"/>
        </p:nvCxnSpPr>
        <p:spPr>
          <a:xfrm>
            <a:off x="-5414" y="6632552"/>
            <a:ext cx="114717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75042F-EEF9-0239-361B-5BEBF2116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7150" y="120199"/>
            <a:ext cx="1682750" cy="5474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6317C2-F359-190E-EAC7-3EF3FD04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73349"/>
            <a:ext cx="9505177" cy="641144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46102-7836-7028-D01C-D82BEC09D2EC}"/>
              </a:ext>
            </a:extLst>
          </p:cNvPr>
          <p:cNvSpPr txBox="1"/>
          <p:nvPr userDrawn="1"/>
        </p:nvSpPr>
        <p:spPr>
          <a:xfrm>
            <a:off x="292100" y="6478662"/>
            <a:ext cx="13597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58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9C0FE-505A-9E33-39D7-1581CAF3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B36E-4431-D0F6-62A4-EE14ADED1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913A2-0628-A3AF-CF27-0C4F827D6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602D3-9CF6-5345-92DA-C8AC61A6361C}" type="datetimeFigureOut">
              <a:rPr kumimoji="1" lang="ko-Kore-KR" altLang="en-US" smtClean="0"/>
              <a:t>08/23/2024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343F0-377D-1D52-1CB6-FED75F55A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E3706-A0C8-E406-37E4-2374C806C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40A5B-E104-AE47-BE15-F073C602517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822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5E8912-EAFF-9BE7-A2EB-7AB6A39A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4204B-8490-D9FB-463F-2458C8344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3CC710-7CD9-88ED-1084-B99CD2736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5DFB-D4B0-475E-B75D-184E9C2B775C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37A96-43FC-3769-76B6-AF4B5E711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16361-4C90-483E-ED93-B97E7B645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4EB9-575A-4CE1-BB8F-BE73FDECF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1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1E3799-152C-BFC6-8D33-DC52F3C74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583393" cy="2693894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ko-Kore-KR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 Hackathon(Result)</a:t>
            </a:r>
            <a:br>
              <a:rPr kumimoji="1" lang="en-US" altLang="ko-Kore-KR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5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Geninus</a:t>
            </a:r>
            <a:r>
              <a:rPr kumimoji="1" lang="en-US" altLang="ko-Kore-KR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-SKKU</a:t>
            </a:r>
            <a:endParaRPr kumimoji="1" lang="ko-Kore-KR" altLang="en-US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CA361C-E327-2A20-A1FF-5E7F4A64C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6125" y="4700205"/>
            <a:ext cx="10005951" cy="1458258"/>
          </a:xfrm>
        </p:spPr>
        <p:txBody>
          <a:bodyPr anchor="ctr">
            <a:normAutofit fontScale="62500" lnSpcReduction="20000"/>
          </a:bodyPr>
          <a:lstStyle/>
          <a:p>
            <a:pPr algn="r"/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Heesoo</a:t>
            </a: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pPr algn="r"/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Kyuran</a:t>
            </a: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algn="r"/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Doeon</a:t>
            </a: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 Gu</a:t>
            </a:r>
          </a:p>
          <a:p>
            <a:pPr algn="r"/>
            <a:r>
              <a:rPr kumimoji="1" lang="en-US" altLang="ko-Kore-KR" b="1" dirty="0" err="1">
                <a:latin typeface="Arial" panose="020B0604020202020204" pitchFamily="34" charset="0"/>
                <a:cs typeface="Arial" panose="020B0604020202020204" pitchFamily="34" charset="0"/>
              </a:rPr>
              <a:t>Yeonju</a:t>
            </a: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 Lee</a:t>
            </a:r>
          </a:p>
          <a:p>
            <a:pPr algn="r"/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2024.08.22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개체, 시계, 플레이트, 옅은이(가) 표시된 사진&#10;&#10;자동 생성된 설명">
            <a:extLst>
              <a:ext uri="{FF2B5EF4-FFF2-40B4-BE49-F238E27FC236}">
                <a16:creationId xmlns:a16="http://schemas.microsoft.com/office/drawing/2014/main" id="{13F383C5-48E7-2AC8-0003-B040AF1C6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799" y="6351772"/>
            <a:ext cx="1413648" cy="4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25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93D10-FF9E-171F-EE40-E871D8B0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38FED-4E68-9768-1ADD-2B53DE80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67" y="3921523"/>
            <a:ext cx="8261866" cy="2555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7E4119-F35C-73D1-B502-49BE7E997C49}"/>
              </a:ext>
            </a:extLst>
          </p:cNvPr>
          <p:cNvSpPr txBox="1"/>
          <p:nvPr/>
        </p:nvSpPr>
        <p:spPr>
          <a:xfrm>
            <a:off x="860753" y="3042028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B7E08-29DA-D5CF-F299-899E492623BC}"/>
              </a:ext>
            </a:extLst>
          </p:cNvPr>
          <p:cNvSpPr txBox="1"/>
          <p:nvPr/>
        </p:nvSpPr>
        <p:spPr>
          <a:xfrm>
            <a:off x="860753" y="815455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A05A5-2445-13D9-8ABC-FA9CD41F6FAC}"/>
              </a:ext>
            </a:extLst>
          </p:cNvPr>
          <p:cNvSpPr txBox="1"/>
          <p:nvPr/>
        </p:nvSpPr>
        <p:spPr>
          <a:xfrm>
            <a:off x="860753" y="1205698"/>
            <a:ext cx="9366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Visium HD :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8 µm, Nuclei Segment: Low sensitivity and bin counts; does not reveal single cells.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Nuclei Segment: Data loss. (90%)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Xenium-Boundary Segment: Provides the highest single-cell resolution and sensitivity.</a:t>
            </a:r>
          </a:p>
          <a:p>
            <a:r>
              <a:rPr lang="en-US" altLang="ko-KR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Propose the Location-based Integration</a:t>
            </a:r>
            <a:endParaRPr lang="en-US" altLang="ko-KR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9E1B4-CE67-FA27-8995-7DDC03FCDBDA}"/>
              </a:ext>
            </a:extLst>
          </p:cNvPr>
          <p:cNvSpPr txBox="1"/>
          <p:nvPr/>
        </p:nvSpPr>
        <p:spPr>
          <a:xfrm>
            <a:off x="1185169" y="3451229"/>
            <a:ext cx="893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Xenium DAPI image and Visium HD H&amp;E image that do not perfectly align.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(different sections)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9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F408E-C56F-6E19-AAAB-B7D2339F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Background : Xenium + Visium HD 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141DE5-BF9D-FAF4-E799-40715B4249E3}"/>
              </a:ext>
            </a:extLst>
          </p:cNvPr>
          <p:cNvSpPr txBox="1"/>
          <p:nvPr/>
        </p:nvSpPr>
        <p:spPr>
          <a:xfrm>
            <a:off x="634834" y="2082269"/>
            <a:ext cx="1713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HD</a:t>
            </a: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18,085gene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whole transcriptome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16, 8, 2 um binning </a:t>
            </a:r>
          </a:p>
          <a:p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8243F4-EF34-8B16-52F8-340EF3F7027B}"/>
              </a:ext>
            </a:extLst>
          </p:cNvPr>
          <p:cNvSpPr txBox="1"/>
          <p:nvPr/>
        </p:nvSpPr>
        <p:spPr>
          <a:xfrm>
            <a:off x="4599504" y="2044769"/>
            <a:ext cx="1915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Xenium in situ</a:t>
            </a: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422 gene</a:t>
            </a: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Multimodal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ko-KR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Single cell resolution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F9A431E-4B3B-B136-D563-34C1CBE0883B}"/>
              </a:ext>
            </a:extLst>
          </p:cNvPr>
          <p:cNvGrpSpPr/>
          <p:nvPr/>
        </p:nvGrpSpPr>
        <p:grpSpPr>
          <a:xfrm>
            <a:off x="2153180" y="1824587"/>
            <a:ext cx="2383189" cy="1353281"/>
            <a:chOff x="2550911" y="2426431"/>
            <a:chExt cx="1610299" cy="9144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E21199D-F19F-F6C9-93A6-0FAD48B845E7}"/>
                </a:ext>
              </a:extLst>
            </p:cNvPr>
            <p:cNvSpPr/>
            <p:nvPr/>
          </p:nvSpPr>
          <p:spPr>
            <a:xfrm>
              <a:off x="2550911" y="2426431"/>
              <a:ext cx="914400" cy="914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Whole transcript  </a:t>
              </a:r>
              <a:endParaRPr kumimoji="1"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6D436FD-48AC-CE92-4DE7-367B2B02BFF8}"/>
                </a:ext>
              </a:extLst>
            </p:cNvPr>
            <p:cNvSpPr/>
            <p:nvPr/>
          </p:nvSpPr>
          <p:spPr>
            <a:xfrm>
              <a:off x="3246810" y="2426431"/>
              <a:ext cx="914400" cy="914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Single cell</a:t>
              </a:r>
              <a:endParaRPr kumimoji="1"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F7E2194-1DDC-B1A3-49E3-2AA357C1C6F1}"/>
                </a:ext>
              </a:extLst>
            </p:cNvPr>
            <p:cNvSpPr/>
            <p:nvPr/>
          </p:nvSpPr>
          <p:spPr>
            <a:xfrm>
              <a:off x="3246810" y="2584582"/>
              <a:ext cx="251898" cy="598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C56B5-6413-ECD9-313D-6FF041D38037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 flipH="1">
            <a:off x="3369487" y="2943810"/>
            <a:ext cx="1" cy="2073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EAC13D3-286F-EE84-DACE-DA068ED1C5D2}"/>
              </a:ext>
            </a:extLst>
          </p:cNvPr>
          <p:cNvSpPr txBox="1"/>
          <p:nvPr/>
        </p:nvSpPr>
        <p:spPr>
          <a:xfrm>
            <a:off x="842837" y="5017607"/>
            <a:ext cx="505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Visium HD and Xenium</a:t>
            </a:r>
          </a:p>
          <a:p>
            <a:r>
              <a:rPr kumimoji="1"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Whole transcriptome &amp; single cell resolution        </a:t>
            </a:r>
          </a:p>
          <a:p>
            <a:r>
              <a:rPr kumimoji="1"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at spatial level</a:t>
            </a:r>
            <a:endParaRPr kumimoji="1" lang="en-US" altLang="ko-K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4A90B9F-A22F-D038-C8CF-BA07C3D9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48" y="1241839"/>
            <a:ext cx="5259797" cy="175071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DBB6F4-D9C3-969F-9F3D-A00A7D52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396" y="3198931"/>
            <a:ext cx="1623387" cy="161136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F64B30A-13CC-52C0-DAAB-80327629D011}"/>
              </a:ext>
            </a:extLst>
          </p:cNvPr>
          <p:cNvGrpSpPr/>
          <p:nvPr/>
        </p:nvGrpSpPr>
        <p:grpSpPr>
          <a:xfrm>
            <a:off x="6916006" y="5026536"/>
            <a:ext cx="4276842" cy="914401"/>
            <a:chOff x="4661507" y="-257677"/>
            <a:chExt cx="7772400" cy="176279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6C884E1-FCEE-F7C6-3ED8-BDD94CE3F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933"/>
            <a:stretch/>
          </p:blipFill>
          <p:spPr>
            <a:xfrm>
              <a:off x="4661507" y="527449"/>
              <a:ext cx="7772400" cy="97767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7B61202-DF43-D9C5-4D40-DC652D214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446"/>
            <a:stretch/>
          </p:blipFill>
          <p:spPr>
            <a:xfrm>
              <a:off x="4661507" y="-257677"/>
              <a:ext cx="7772400" cy="78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1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04B41-B24E-B6B3-ED74-E3D90EF7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17A0E-C9DC-861A-B741-7857EEF38C8A}"/>
              </a:ext>
            </a:extLst>
          </p:cNvPr>
          <p:cNvSpPr txBox="1"/>
          <p:nvPr/>
        </p:nvSpPr>
        <p:spPr>
          <a:xfrm>
            <a:off x="1607222" y="7118910"/>
            <a:ext cx="99794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Xenium DAPI Image + Visium HD H&amp;E image  Affine matrix  transformation of xenium coordinate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Segmentation of Visium HD (nuclei, boundary)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Xenium annotation w/morphology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Xenium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Visium HD deconvolution(8, 16, nuclei, boundary)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Integration of Visium HD and xenium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Evaluation of integration V and X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Downstream analysis  cell-cell interaction, GSEA</a:t>
            </a:r>
          </a:p>
        </p:txBody>
      </p:sp>
      <p:graphicFrame>
        <p:nvGraphicFramePr>
          <p:cNvPr id="45" name="다이어그램 44">
            <a:extLst>
              <a:ext uri="{FF2B5EF4-FFF2-40B4-BE49-F238E27FC236}">
                <a16:creationId xmlns:a16="http://schemas.microsoft.com/office/drawing/2014/main" id="{8062E178-2108-6F40-E8C6-EAF602625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1503927"/>
              </p:ext>
            </p:extLst>
          </p:nvPr>
        </p:nvGraphicFramePr>
        <p:xfrm>
          <a:off x="412233" y="1796503"/>
          <a:ext cx="11531602" cy="3029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6" name="직선 연결선[R] 8">
            <a:extLst>
              <a:ext uri="{FF2B5EF4-FFF2-40B4-BE49-F238E27FC236}">
                <a16:creationId xmlns:a16="http://schemas.microsoft.com/office/drawing/2014/main" id="{A65B4EBF-4332-BF8C-FE3E-DCD51FC3DA79}"/>
              </a:ext>
            </a:extLst>
          </p:cNvPr>
          <p:cNvCxnSpPr/>
          <p:nvPr/>
        </p:nvCxnSpPr>
        <p:spPr>
          <a:xfrm>
            <a:off x="1259360" y="3663473"/>
            <a:ext cx="0" cy="667264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B5FF48-6E7E-719B-5E79-150BBA541CF5}"/>
              </a:ext>
            </a:extLst>
          </p:cNvPr>
          <p:cNvSpPr txBox="1"/>
          <p:nvPr/>
        </p:nvSpPr>
        <p:spPr>
          <a:xfrm>
            <a:off x="292100" y="4410607"/>
            <a:ext cx="1934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Xenium DAPI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HD H&amp;E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9DC8EF-750C-E753-FB64-A6F8CA0816BC}"/>
              </a:ext>
            </a:extLst>
          </p:cNvPr>
          <p:cNvSpPr txBox="1"/>
          <p:nvPr/>
        </p:nvSpPr>
        <p:spPr>
          <a:xfrm>
            <a:off x="1967814" y="1970368"/>
            <a:ext cx="202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By affine matrix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연결선[R] 11">
            <a:extLst>
              <a:ext uri="{FF2B5EF4-FFF2-40B4-BE49-F238E27FC236}">
                <a16:creationId xmlns:a16="http://schemas.microsoft.com/office/drawing/2014/main" id="{072CBA6F-D13C-A38C-B79C-312C36B393B3}"/>
              </a:ext>
            </a:extLst>
          </p:cNvPr>
          <p:cNvCxnSpPr/>
          <p:nvPr/>
        </p:nvCxnSpPr>
        <p:spPr>
          <a:xfrm>
            <a:off x="2709220" y="2278145"/>
            <a:ext cx="0" cy="667264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12">
            <a:extLst>
              <a:ext uri="{FF2B5EF4-FFF2-40B4-BE49-F238E27FC236}">
                <a16:creationId xmlns:a16="http://schemas.microsoft.com/office/drawing/2014/main" id="{4BA00C1A-30B8-9B6C-06B4-81857622C9FD}"/>
              </a:ext>
            </a:extLst>
          </p:cNvPr>
          <p:cNvCxnSpPr/>
          <p:nvPr/>
        </p:nvCxnSpPr>
        <p:spPr>
          <a:xfrm>
            <a:off x="4134366" y="3663473"/>
            <a:ext cx="0" cy="667264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6BED75D-F982-FFB7-6F17-F28F1D72F618}"/>
              </a:ext>
            </a:extLst>
          </p:cNvPr>
          <p:cNvSpPr txBox="1"/>
          <p:nvPr/>
        </p:nvSpPr>
        <p:spPr>
          <a:xfrm>
            <a:off x="3287930" y="4384597"/>
            <a:ext cx="1692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Nuclei / boundary</a:t>
            </a:r>
          </a:p>
        </p:txBody>
      </p:sp>
      <p:cxnSp>
        <p:nvCxnSpPr>
          <p:cNvPr id="52" name="직선 연결선[R] 14">
            <a:extLst>
              <a:ext uri="{FF2B5EF4-FFF2-40B4-BE49-F238E27FC236}">
                <a16:creationId xmlns:a16="http://schemas.microsoft.com/office/drawing/2014/main" id="{48BAA29A-1736-79D5-6BAF-FA1E0D55AE33}"/>
              </a:ext>
            </a:extLst>
          </p:cNvPr>
          <p:cNvCxnSpPr>
            <a:cxnSpLocks/>
          </p:cNvCxnSpPr>
          <p:nvPr/>
        </p:nvCxnSpPr>
        <p:spPr>
          <a:xfrm>
            <a:off x="5361802" y="1439256"/>
            <a:ext cx="0" cy="1506153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16">
            <a:extLst>
              <a:ext uri="{FF2B5EF4-FFF2-40B4-BE49-F238E27FC236}">
                <a16:creationId xmlns:a16="http://schemas.microsoft.com/office/drawing/2014/main" id="{E5DC93EB-AA13-AF3C-C582-CED674EA952A}"/>
              </a:ext>
            </a:extLst>
          </p:cNvPr>
          <p:cNvCxnSpPr>
            <a:cxnSpLocks/>
          </p:cNvCxnSpPr>
          <p:nvPr/>
        </p:nvCxnSpPr>
        <p:spPr>
          <a:xfrm>
            <a:off x="5361802" y="1439256"/>
            <a:ext cx="395417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22">
            <a:extLst>
              <a:ext uri="{FF2B5EF4-FFF2-40B4-BE49-F238E27FC236}">
                <a16:creationId xmlns:a16="http://schemas.microsoft.com/office/drawing/2014/main" id="{2F75AF4F-2E98-DFD1-D5C1-62ADA739C71A}"/>
              </a:ext>
            </a:extLst>
          </p:cNvPr>
          <p:cNvCxnSpPr>
            <a:cxnSpLocks/>
          </p:cNvCxnSpPr>
          <p:nvPr/>
        </p:nvCxnSpPr>
        <p:spPr>
          <a:xfrm>
            <a:off x="5374159" y="2245193"/>
            <a:ext cx="395417" cy="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D189022-6F4D-C9F1-BBF8-5EC3D51E7D2E}"/>
              </a:ext>
            </a:extLst>
          </p:cNvPr>
          <p:cNvSpPr txBox="1"/>
          <p:nvPr/>
        </p:nvSpPr>
        <p:spPr>
          <a:xfrm>
            <a:off x="5734569" y="1285367"/>
            <a:ext cx="227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Deconvolution </a:t>
            </a:r>
            <a:r>
              <a:rPr kumimoji="1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HD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(by xenium)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13BD95-540A-E657-28AA-4258A3139E05}"/>
              </a:ext>
            </a:extLst>
          </p:cNvPr>
          <p:cNvSpPr txBox="1"/>
          <p:nvPr/>
        </p:nvSpPr>
        <p:spPr>
          <a:xfrm>
            <a:off x="5571867" y="1068182"/>
            <a:ext cx="37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kumimoji="0" lang="el-GR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vs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 16</a:t>
            </a:r>
            <a:r>
              <a:rPr kumimoji="0" lang="el-GR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μ</a:t>
            </a:r>
            <a:r>
              <a:rPr kumimoji="0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vs</a:t>
            </a:r>
            <a:r>
              <a:rPr kumimoji="0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 nuclei </a:t>
            </a:r>
            <a:r>
              <a:rPr kumimoji="0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vs</a:t>
            </a:r>
            <a:r>
              <a:rPr kumimoji="0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34" charset="-127"/>
                <a:cs typeface="Arial" panose="020B0604020202020204" pitchFamily="34" charset="0"/>
              </a:rPr>
              <a:t> boundary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3A8549-860F-B094-9D88-CDD130068AB7}"/>
              </a:ext>
            </a:extLst>
          </p:cNvPr>
          <p:cNvSpPr txBox="1"/>
          <p:nvPr/>
        </p:nvSpPr>
        <p:spPr>
          <a:xfrm>
            <a:off x="5762030" y="2000686"/>
            <a:ext cx="215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Xenium annotation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(by canonical marker)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3854E2-A443-0504-3F0B-069ADE8DF8A1}"/>
              </a:ext>
            </a:extLst>
          </p:cNvPr>
          <p:cNvSpPr txBox="1"/>
          <p:nvPr/>
        </p:nvSpPr>
        <p:spPr>
          <a:xfrm>
            <a:off x="8293711" y="3688187"/>
            <a:ext cx="1705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 correlation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38F81B-E6F1-E43C-9164-A8907EA3A2C8}"/>
              </a:ext>
            </a:extLst>
          </p:cNvPr>
          <p:cNvSpPr txBox="1"/>
          <p:nvPr/>
        </p:nvSpPr>
        <p:spPr>
          <a:xfrm>
            <a:off x="10132511" y="3712900"/>
            <a:ext cx="188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Cell-cell interaction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직선 연결선[R] 29">
            <a:extLst>
              <a:ext uri="{FF2B5EF4-FFF2-40B4-BE49-F238E27FC236}">
                <a16:creationId xmlns:a16="http://schemas.microsoft.com/office/drawing/2014/main" id="{2165095E-5F27-4AA9-708A-8C1F4D81BB56}"/>
              </a:ext>
            </a:extLst>
          </p:cNvPr>
          <p:cNvCxnSpPr/>
          <p:nvPr/>
        </p:nvCxnSpPr>
        <p:spPr>
          <a:xfrm>
            <a:off x="7141177" y="3674688"/>
            <a:ext cx="0" cy="667264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FBBD51F-56F8-9CB4-4057-1EC4603870D5}"/>
              </a:ext>
            </a:extLst>
          </p:cNvPr>
          <p:cNvSpPr txBox="1"/>
          <p:nvPr/>
        </p:nvSpPr>
        <p:spPr>
          <a:xfrm>
            <a:off x="6135895" y="4331836"/>
            <a:ext cx="241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 distance approach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430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BA898-C14A-7571-D0E5-BE75BB26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Image alignment of Xenium DAPI + Visium HD H&amp;E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0B212A-1A37-BA8E-4A5B-03B36706F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94683"/>
              </p:ext>
            </p:extLst>
          </p:nvPr>
        </p:nvGraphicFramePr>
        <p:xfrm>
          <a:off x="1027362" y="1960548"/>
          <a:ext cx="2678111" cy="760095"/>
        </p:xfrm>
        <a:graphic>
          <a:graphicData uri="http://schemas.openxmlformats.org/drawingml/2006/table">
            <a:tbl>
              <a:tblPr/>
              <a:tblGrid>
                <a:gridCol w="877887">
                  <a:extLst>
                    <a:ext uri="{9D8B030D-6E8A-4147-A177-3AD203B41FA5}">
                      <a16:colId xmlns:a16="http://schemas.microsoft.com/office/drawing/2014/main" val="772199219"/>
                    </a:ext>
                  </a:extLst>
                </a:gridCol>
                <a:gridCol w="877887">
                  <a:extLst>
                    <a:ext uri="{9D8B030D-6E8A-4147-A177-3AD203B41FA5}">
                      <a16:colId xmlns:a16="http://schemas.microsoft.com/office/drawing/2014/main" val="2027036498"/>
                    </a:ext>
                  </a:extLst>
                </a:gridCol>
                <a:gridCol w="922337">
                  <a:extLst>
                    <a:ext uri="{9D8B030D-6E8A-4147-A177-3AD203B41FA5}">
                      <a16:colId xmlns:a16="http://schemas.microsoft.com/office/drawing/2014/main" val="314038702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-0.02483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1.28649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-48408.9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58846"/>
                  </a:ext>
                </a:extLst>
              </a:tr>
              <a:tr h="23482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-1.28649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-0.02483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86488.58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7018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2438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09B3BA-DDAC-DD5E-F7BA-1AD3590EA6F6}"/>
              </a:ext>
            </a:extLst>
          </p:cNvPr>
          <p:cNvSpPr txBox="1"/>
          <p:nvPr/>
        </p:nvSpPr>
        <p:spPr>
          <a:xfrm>
            <a:off x="196360" y="1001669"/>
            <a:ext cx="892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Manually image alignment of Xenium DAPI and Visium HD H&amp;E in xenium explorer.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Transformation of Xenium um to Visium HD pixel coordinate using Affine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matrix.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C8768-F167-AD5E-C80B-219B089541A8}"/>
              </a:ext>
            </a:extLst>
          </p:cNvPr>
          <p:cNvSpPr txBox="1"/>
          <p:nvPr/>
        </p:nvSpPr>
        <p:spPr>
          <a:xfrm>
            <a:off x="2104593" y="6114016"/>
            <a:ext cx="860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Successful transformation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between two different image using the affine matrix.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401D3-D298-0871-8231-F003367B14C6}"/>
              </a:ext>
            </a:extLst>
          </p:cNvPr>
          <p:cNvSpPr txBox="1"/>
          <p:nvPr/>
        </p:nvSpPr>
        <p:spPr>
          <a:xfrm>
            <a:off x="5090585" y="1716095"/>
            <a:ext cx="3143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Xenium to Visium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0D739-5C38-E386-CF81-761A6C41E54D}"/>
              </a:ext>
            </a:extLst>
          </p:cNvPr>
          <p:cNvGrpSpPr/>
          <p:nvPr/>
        </p:nvGrpSpPr>
        <p:grpSpPr>
          <a:xfrm>
            <a:off x="277690" y="2902916"/>
            <a:ext cx="11636620" cy="3121966"/>
            <a:chOff x="292100" y="2250603"/>
            <a:chExt cx="11636620" cy="312196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93BBE7-D601-1481-C2F1-09D9398BAE96}"/>
                </a:ext>
              </a:extLst>
            </p:cNvPr>
            <p:cNvGrpSpPr/>
            <p:nvPr/>
          </p:nvGrpSpPr>
          <p:grpSpPr>
            <a:xfrm>
              <a:off x="292100" y="2582830"/>
              <a:ext cx="11495161" cy="2789739"/>
              <a:chOff x="119643" y="2219466"/>
              <a:chExt cx="12323317" cy="299072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053F0B1-CD9A-5B0D-EF9C-B66909BA3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71760" y="2219466"/>
                <a:ext cx="4071200" cy="299072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26CF7B4-7085-3E61-9314-C1D544AEF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643" y="2219468"/>
                <a:ext cx="3886145" cy="299072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393A454-12B7-FE07-6912-7E911C6E7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3963" y="2219467"/>
                <a:ext cx="3886145" cy="299072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D501E2-F4BD-C655-24BC-507EDE6356D0}"/>
                </a:ext>
              </a:extLst>
            </p:cNvPr>
            <p:cNvSpPr txBox="1"/>
            <p:nvPr/>
          </p:nvSpPr>
          <p:spPr>
            <a:xfrm>
              <a:off x="895595" y="2250603"/>
              <a:ext cx="2678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Xenium um coordinate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B0D56A-F231-6B9E-3349-595038162721}"/>
                </a:ext>
              </a:extLst>
            </p:cNvPr>
            <p:cNvSpPr txBox="1"/>
            <p:nvPr/>
          </p:nvSpPr>
          <p:spPr>
            <a:xfrm>
              <a:off x="4902058" y="2250603"/>
              <a:ext cx="2678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Visium HD pixel coordinate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181CA1-F09B-906A-4810-4870AE41FCD1}"/>
                </a:ext>
              </a:extLst>
            </p:cNvPr>
            <p:cNvSpPr txBox="1"/>
            <p:nvPr/>
          </p:nvSpPr>
          <p:spPr>
            <a:xfrm>
              <a:off x="8654907" y="2250603"/>
              <a:ext cx="3273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Transformed xenium coordinate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5A9B428-2AD0-E4FA-1D64-FCD22017C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363544"/>
              </p:ext>
            </p:extLst>
          </p:nvPr>
        </p:nvGraphicFramePr>
        <p:xfrm>
          <a:off x="5090585" y="1960548"/>
          <a:ext cx="2743200" cy="760095"/>
        </p:xfrm>
        <a:graphic>
          <a:graphicData uri="http://schemas.openxmlformats.org/drawingml/2006/table">
            <a:tbl>
              <a:tblPr/>
              <a:tblGrid>
                <a:gridCol w="923925">
                  <a:extLst>
                    <a:ext uri="{9D8B030D-6E8A-4147-A177-3AD203B41FA5}">
                      <a16:colId xmlns:a16="http://schemas.microsoft.com/office/drawing/2014/main" val="208475436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479899109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405777854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-0.77702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66477.27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5456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0.777019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38911.85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560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9071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8084AEE-8AE8-FF60-C16C-3F2F61142E30}"/>
              </a:ext>
            </a:extLst>
          </p:cNvPr>
          <p:cNvSpPr txBox="1"/>
          <p:nvPr/>
        </p:nvSpPr>
        <p:spPr>
          <a:xfrm>
            <a:off x="1025067" y="1723417"/>
            <a:ext cx="3143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Visium to Xenium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09C91-E860-EBA5-8BA1-F1421D32C875}"/>
              </a:ext>
            </a:extLst>
          </p:cNvPr>
          <p:cNvSpPr txBox="1"/>
          <p:nvPr/>
        </p:nvSpPr>
        <p:spPr>
          <a:xfrm>
            <a:off x="3705472" y="2354510"/>
            <a:ext cx="18683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Inverse Matrices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142C63-7B90-231D-817C-F86A4AA12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05472" y="2340595"/>
            <a:ext cx="1385113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A1904708-75B5-5233-2CBB-48153A44E9C8}"/>
              </a:ext>
            </a:extLst>
          </p:cNvPr>
          <p:cNvSpPr/>
          <p:nvPr/>
        </p:nvSpPr>
        <p:spPr>
          <a:xfrm>
            <a:off x="5243894" y="3548958"/>
            <a:ext cx="483279" cy="460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13793CB-827C-437B-2E80-C158653D169E}"/>
              </a:ext>
            </a:extLst>
          </p:cNvPr>
          <p:cNvSpPr/>
          <p:nvPr/>
        </p:nvSpPr>
        <p:spPr>
          <a:xfrm>
            <a:off x="9189696" y="3336156"/>
            <a:ext cx="483279" cy="460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47C6B6-BA40-1B68-0BC4-CBC8789212AA}"/>
              </a:ext>
            </a:extLst>
          </p:cNvPr>
          <p:cNvSpPr/>
          <p:nvPr/>
        </p:nvSpPr>
        <p:spPr>
          <a:xfrm>
            <a:off x="10156908" y="3627198"/>
            <a:ext cx="483279" cy="460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7E6C4C-28F9-2D58-12FB-5ED23901A6DF}"/>
              </a:ext>
            </a:extLst>
          </p:cNvPr>
          <p:cNvSpPr/>
          <p:nvPr/>
        </p:nvSpPr>
        <p:spPr>
          <a:xfrm>
            <a:off x="6204049" y="3816167"/>
            <a:ext cx="483279" cy="460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711CB-CD64-0280-5C51-F95733F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Segmentation of Visium HD (nuclei, boundary)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8C5728-1647-1200-C052-4DB3DCE42222}"/>
              </a:ext>
            </a:extLst>
          </p:cNvPr>
          <p:cNvGrpSpPr/>
          <p:nvPr/>
        </p:nvGrpSpPr>
        <p:grpSpPr>
          <a:xfrm>
            <a:off x="550216" y="920584"/>
            <a:ext cx="11091568" cy="5016831"/>
            <a:chOff x="48754" y="1145938"/>
            <a:chExt cx="11661241" cy="5210552"/>
          </a:xfrm>
        </p:grpSpPr>
        <p:pic>
          <p:nvPicPr>
            <p:cNvPr id="9" name="그림 8" descr="스크린샷, 다채로움, 사각형이(가) 표시된 사진&#10;&#10;자동 생성된 설명">
              <a:extLst>
                <a:ext uri="{FF2B5EF4-FFF2-40B4-BE49-F238E27FC236}">
                  <a16:creationId xmlns:a16="http://schemas.microsoft.com/office/drawing/2014/main" id="{7CE5790D-7DA7-8BC6-9F6E-AB032ED2F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007"/>
            <a:stretch/>
          </p:blipFill>
          <p:spPr>
            <a:xfrm>
              <a:off x="7520876" y="2841457"/>
              <a:ext cx="1835759" cy="1780948"/>
            </a:xfrm>
            <a:prstGeom prst="rect">
              <a:avLst/>
            </a:prstGeom>
          </p:spPr>
        </p:pic>
        <p:sp>
          <p:nvSpPr>
            <p:cNvPr id="15" name="오른쪽 화살표[R] 29">
              <a:extLst>
                <a:ext uri="{FF2B5EF4-FFF2-40B4-BE49-F238E27FC236}">
                  <a16:creationId xmlns:a16="http://schemas.microsoft.com/office/drawing/2014/main" id="{58660220-B8AB-BECE-B07D-4022024DA3E2}"/>
                </a:ext>
              </a:extLst>
            </p:cNvPr>
            <p:cNvSpPr/>
            <p:nvPr/>
          </p:nvSpPr>
          <p:spPr>
            <a:xfrm>
              <a:off x="4744817" y="2502439"/>
              <a:ext cx="573805" cy="266700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그림 15" descr="원이(가) 표시된 사진&#10;&#10;자동 생성된 설명">
              <a:extLst>
                <a:ext uri="{FF2B5EF4-FFF2-40B4-BE49-F238E27FC236}">
                  <a16:creationId xmlns:a16="http://schemas.microsoft.com/office/drawing/2014/main" id="{4EC86F4D-04F8-66F8-7C6E-BE48176F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5518" y="2155597"/>
              <a:ext cx="380660" cy="370372"/>
            </a:xfrm>
            <a:prstGeom prst="rect">
              <a:avLst/>
            </a:prstGeom>
          </p:spPr>
        </p:pic>
        <p:sp>
          <p:nvSpPr>
            <p:cNvPr id="18" name="오른쪽 화살표[R] 33">
              <a:extLst>
                <a:ext uri="{FF2B5EF4-FFF2-40B4-BE49-F238E27FC236}">
                  <a16:creationId xmlns:a16="http://schemas.microsoft.com/office/drawing/2014/main" id="{1248294D-E5C7-AB5B-7823-54B3972B118C}"/>
                </a:ext>
              </a:extLst>
            </p:cNvPr>
            <p:cNvSpPr/>
            <p:nvPr/>
          </p:nvSpPr>
          <p:spPr>
            <a:xfrm rot="1550662">
              <a:off x="6747669" y="2860875"/>
              <a:ext cx="698384" cy="257195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오른쪽 화살표[R] 34">
              <a:extLst>
                <a:ext uri="{FF2B5EF4-FFF2-40B4-BE49-F238E27FC236}">
                  <a16:creationId xmlns:a16="http://schemas.microsoft.com/office/drawing/2014/main" id="{16BDA8FB-1BC2-C849-2EC4-337D810DC5D2}"/>
                </a:ext>
              </a:extLst>
            </p:cNvPr>
            <p:cNvSpPr/>
            <p:nvPr/>
          </p:nvSpPr>
          <p:spPr>
            <a:xfrm rot="19917808">
              <a:off x="6747669" y="4336717"/>
              <a:ext cx="698384" cy="257195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8178D5A-235B-5006-DBFD-AA22379DF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217" y="3681613"/>
              <a:ext cx="798363" cy="67657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8D0F99B-0936-9641-353C-967C63566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1553" y="4530966"/>
              <a:ext cx="543871" cy="718687"/>
            </a:xfrm>
            <a:prstGeom prst="rect">
              <a:avLst/>
            </a:prstGeom>
          </p:spPr>
        </p:pic>
        <p:sp>
          <p:nvSpPr>
            <p:cNvPr id="22" name="오른쪽 화살표[R] 37">
              <a:extLst>
                <a:ext uri="{FF2B5EF4-FFF2-40B4-BE49-F238E27FC236}">
                  <a16:creationId xmlns:a16="http://schemas.microsoft.com/office/drawing/2014/main" id="{14CC7A4C-F4B4-4036-30B7-CEA3320E50BD}"/>
                </a:ext>
              </a:extLst>
            </p:cNvPr>
            <p:cNvSpPr/>
            <p:nvPr/>
          </p:nvSpPr>
          <p:spPr>
            <a:xfrm>
              <a:off x="4744816" y="4670030"/>
              <a:ext cx="573805" cy="266700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464514D-AAF6-6F8F-9EA6-2DE53E1DFCA9}"/>
                </a:ext>
              </a:extLst>
            </p:cNvPr>
            <p:cNvGrpSpPr/>
            <p:nvPr/>
          </p:nvGrpSpPr>
          <p:grpSpPr>
            <a:xfrm>
              <a:off x="9486588" y="1333521"/>
              <a:ext cx="2223407" cy="4835026"/>
              <a:chOff x="8701598" y="1053168"/>
              <a:chExt cx="2479696" cy="5392352"/>
            </a:xfrm>
          </p:grpSpPr>
          <p:pic>
            <p:nvPicPr>
              <p:cNvPr id="32" name="그림 31" descr="예술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16CF1FBA-FBEB-C083-019D-EA44EBF0B7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1809"/>
              <a:stretch/>
            </p:blipFill>
            <p:spPr>
              <a:xfrm>
                <a:off x="8887746" y="2708450"/>
                <a:ext cx="2293548" cy="1588593"/>
              </a:xfrm>
              <a:prstGeom prst="rect">
                <a:avLst/>
              </a:prstGeom>
            </p:spPr>
          </p:pic>
          <p:pic>
            <p:nvPicPr>
              <p:cNvPr id="26" name="그림 25" descr="예술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BCCE513-BFE4-3BA4-0A5B-32B7D47BC0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9815"/>
              <a:stretch/>
            </p:blipFill>
            <p:spPr>
              <a:xfrm>
                <a:off x="8775101" y="1053168"/>
                <a:ext cx="2388430" cy="1588593"/>
              </a:xfrm>
              <a:prstGeom prst="rect">
                <a:avLst/>
              </a:prstGeom>
            </p:spPr>
          </p:pic>
          <p:pic>
            <p:nvPicPr>
              <p:cNvPr id="27" name="그림 26" descr="보라색, 핑크, 스케치, 바이올렛색이(가) 표시된 사진&#10;&#10;자동 생성된 설명">
                <a:extLst>
                  <a:ext uri="{FF2B5EF4-FFF2-40B4-BE49-F238E27FC236}">
                    <a16:creationId xmlns:a16="http://schemas.microsoft.com/office/drawing/2014/main" id="{57FD7FBF-1CA9-FD82-1896-F60781BB6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48529" r="3460"/>
              <a:stretch/>
            </p:blipFill>
            <p:spPr>
              <a:xfrm>
                <a:off x="8701598" y="4530491"/>
                <a:ext cx="2314500" cy="1588593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EEE23E6-D145-4C23-502B-5B652D360A4F}"/>
                  </a:ext>
                </a:extLst>
              </p:cNvPr>
              <p:cNvSpPr/>
              <p:nvPr/>
            </p:nvSpPr>
            <p:spPr>
              <a:xfrm>
                <a:off x="8842365" y="2784693"/>
                <a:ext cx="2173733" cy="14358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2B6035D-8688-994F-C6D3-929D0E34B662}"/>
                  </a:ext>
                </a:extLst>
              </p:cNvPr>
              <p:cNvSpPr/>
              <p:nvPr/>
            </p:nvSpPr>
            <p:spPr>
              <a:xfrm>
                <a:off x="8854580" y="4638813"/>
                <a:ext cx="2173733" cy="14358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1FE192-4412-92C8-DCE3-5669B16C9380}"/>
                  </a:ext>
                </a:extLst>
              </p:cNvPr>
              <p:cNvSpPr txBox="1"/>
              <p:nvPr/>
            </p:nvSpPr>
            <p:spPr>
              <a:xfrm>
                <a:off x="9497111" y="4158389"/>
                <a:ext cx="1161883" cy="37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Nuclei </a:t>
                </a:r>
                <a:endParaRPr kumimoji="1" lang="ko-Kore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88FB3E-B719-9A77-3A6A-53FE6F7CA791}"/>
                  </a:ext>
                </a:extLst>
              </p:cNvPr>
              <p:cNvSpPr txBox="1"/>
              <p:nvPr/>
            </p:nvSpPr>
            <p:spPr>
              <a:xfrm>
                <a:off x="9376785" y="6067941"/>
                <a:ext cx="1402535" cy="37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Boundary </a:t>
                </a:r>
                <a:endParaRPr kumimoji="1" lang="ko-Kore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337EBA-94CB-6787-5022-08E94C986A2F}"/>
                </a:ext>
              </a:extLst>
            </p:cNvPr>
            <p:cNvGrpSpPr/>
            <p:nvPr/>
          </p:nvGrpSpPr>
          <p:grpSpPr>
            <a:xfrm>
              <a:off x="2267001" y="4028131"/>
              <a:ext cx="1877400" cy="2328359"/>
              <a:chOff x="2074875" y="4022479"/>
              <a:chExt cx="1877400" cy="232835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C37FBA-7F2D-9BEA-4884-B3A1D69C666C}"/>
                  </a:ext>
                </a:extLst>
              </p:cNvPr>
              <p:cNvSpPr txBox="1"/>
              <p:nvPr/>
            </p:nvSpPr>
            <p:spPr>
              <a:xfrm>
                <a:off x="2329245" y="5889173"/>
                <a:ext cx="15934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Xenium multimodal segmentation result</a:t>
                </a:r>
                <a:endPara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12B213CF-222F-9C24-95EA-37B5A37AFDF0}"/>
                  </a:ext>
                </a:extLst>
              </p:cNvPr>
              <p:cNvGrpSpPr/>
              <p:nvPr/>
            </p:nvGrpSpPr>
            <p:grpSpPr>
              <a:xfrm>
                <a:off x="2074875" y="4022479"/>
                <a:ext cx="1877400" cy="1872185"/>
                <a:chOff x="1033925" y="4184306"/>
                <a:chExt cx="1544628" cy="1540337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A9385C4-FB60-BBDF-890D-0D91B88CB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3925" y="4184306"/>
                  <a:ext cx="1544628" cy="1540337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A0BB5F6-297F-7DE9-0F27-57C1A521F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1286" y="4220577"/>
                  <a:ext cx="1382969" cy="1426948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E1EB54-E15D-3867-4495-9118D662569E}"/>
                </a:ext>
              </a:extLst>
            </p:cNvPr>
            <p:cNvSpPr txBox="1"/>
            <p:nvPr/>
          </p:nvSpPr>
          <p:spPr>
            <a:xfrm>
              <a:off x="5388876" y="2578932"/>
              <a:ext cx="1919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270,978 nuclei</a:t>
              </a:r>
            </a:p>
            <a:p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Mean </a:t>
              </a:r>
              <a:r>
                <a:rPr lang="en-US" altLang="ko-KR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6 bins</a:t>
              </a:r>
              <a:endParaRPr lang="ko-KR" altLang="en-US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B9D3A2-39B0-6B66-EF98-E035ECF16DC2}"/>
                </a:ext>
              </a:extLst>
            </p:cNvPr>
            <p:cNvSpPr txBox="1"/>
            <p:nvPr/>
          </p:nvSpPr>
          <p:spPr>
            <a:xfrm>
              <a:off x="5385802" y="5413643"/>
              <a:ext cx="1384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246,933 cells</a:t>
              </a:r>
            </a:p>
            <a:p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Mean </a:t>
              </a:r>
              <a:r>
                <a:rPr lang="en-US" altLang="ko-KR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14 bins</a:t>
              </a:r>
              <a:endParaRPr lang="ko-KR" altLang="en-US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1005BB8-5E7F-DEFD-2DC1-9E33BC7F3456}"/>
                </a:ext>
              </a:extLst>
            </p:cNvPr>
            <p:cNvGrpSpPr/>
            <p:nvPr/>
          </p:nvGrpSpPr>
          <p:grpSpPr>
            <a:xfrm>
              <a:off x="1617774" y="1145938"/>
              <a:ext cx="3204134" cy="2672195"/>
              <a:chOff x="195734" y="861440"/>
              <a:chExt cx="3408154" cy="2842344"/>
            </a:xfrm>
          </p:grpSpPr>
          <p:pic>
            <p:nvPicPr>
              <p:cNvPr id="3" name="그림 2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39FD8F90-97F7-A8C4-404C-DE8FFDDD7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099" y="861440"/>
                <a:ext cx="3350789" cy="1015744"/>
              </a:xfrm>
              <a:prstGeom prst="rect">
                <a:avLst/>
              </a:prstGeom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0D009F58-EDF1-15EF-A87F-4AE414870DB9}"/>
                  </a:ext>
                </a:extLst>
              </p:cNvPr>
              <p:cNvGrpSpPr/>
              <p:nvPr/>
            </p:nvGrpSpPr>
            <p:grpSpPr>
              <a:xfrm>
                <a:off x="753816" y="1995814"/>
                <a:ext cx="2513331" cy="1457676"/>
                <a:chOff x="629465" y="2997939"/>
                <a:chExt cx="4610481" cy="2943345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283203A-FE37-198D-7AC5-84BC8302C006}"/>
                    </a:ext>
                  </a:extLst>
                </p:cNvPr>
                <p:cNvSpPr txBox="1"/>
                <p:nvPr/>
              </p:nvSpPr>
              <p:spPr>
                <a:xfrm>
                  <a:off x="1403377" y="2997939"/>
                  <a:ext cx="3836569" cy="5288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ore-KR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Non max </a:t>
                  </a:r>
                  <a:r>
                    <a:rPr kumimoji="1" lang="en-US" altLang="ko-Kore-KR" sz="1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supression</a:t>
                  </a:r>
                  <a:endParaRPr kumimoji="1" lang="ko-Kore-KR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" name="그림 5" descr="바퀴, 자전거 바퀴, 육상 차량, 타이어이(가) 표시된 사진&#10;&#10;자동 생성된 설명">
                  <a:extLst>
                    <a:ext uri="{FF2B5EF4-FFF2-40B4-BE49-F238E27FC236}">
                      <a16:creationId xmlns:a16="http://schemas.microsoft.com/office/drawing/2014/main" id="{EFAD87B4-EABD-9BE6-5120-1B7E80C656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l="2308" b="4051"/>
                <a:stretch/>
              </p:blipFill>
              <p:spPr>
                <a:xfrm>
                  <a:off x="629465" y="3371123"/>
                  <a:ext cx="4268714" cy="2570161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3B6767-D46C-B6B3-5340-8046EEB81C37}"/>
                  </a:ext>
                </a:extLst>
              </p:cNvPr>
              <p:cNvSpPr txBox="1"/>
              <p:nvPr/>
            </p:nvSpPr>
            <p:spPr>
              <a:xfrm>
                <a:off x="744269" y="3376410"/>
                <a:ext cx="1945480" cy="327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*Remove doublet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243151-D037-7C24-10C5-A668CF20E563}"/>
                  </a:ext>
                </a:extLst>
              </p:cNvPr>
              <p:cNvSpPr txBox="1"/>
              <p:nvPr/>
            </p:nvSpPr>
            <p:spPr>
              <a:xfrm>
                <a:off x="195734" y="1832333"/>
                <a:ext cx="3327823" cy="327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*Detection of nuclei using StarDist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8425D3-20F9-2502-688B-27AAD37BD8A9}"/>
                </a:ext>
              </a:extLst>
            </p:cNvPr>
            <p:cNvSpPr txBox="1"/>
            <p:nvPr/>
          </p:nvSpPr>
          <p:spPr>
            <a:xfrm>
              <a:off x="7496774" y="2567625"/>
              <a:ext cx="2008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Custom binning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4AD0F5-279B-0ED4-38D0-E1060264C308}"/>
                </a:ext>
              </a:extLst>
            </p:cNvPr>
            <p:cNvSpPr txBox="1"/>
            <p:nvPr/>
          </p:nvSpPr>
          <p:spPr>
            <a:xfrm>
              <a:off x="48754" y="2137563"/>
              <a:ext cx="16257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Nuclei segmentation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5641336-30C1-465B-12F0-63B0A01F7980}"/>
                </a:ext>
              </a:extLst>
            </p:cNvPr>
            <p:cNvSpPr txBox="1"/>
            <p:nvPr/>
          </p:nvSpPr>
          <p:spPr>
            <a:xfrm>
              <a:off x="48754" y="4435351"/>
              <a:ext cx="16257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Boundary segmentation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E3714D0-5991-BB14-756D-AD022528184E}"/>
              </a:ext>
            </a:extLst>
          </p:cNvPr>
          <p:cNvSpPr txBox="1"/>
          <p:nvPr/>
        </p:nvSpPr>
        <p:spPr>
          <a:xfrm>
            <a:off x="1776256" y="6023414"/>
            <a:ext cx="895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boundary segmentation results in a </a:t>
            </a:r>
            <a:r>
              <a:rPr lang="en-US" altLang="ko-KR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2.33-fold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increase in bin count(2 um).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6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0664B0D9-168F-EBB1-751E-406CA9FB6084}"/>
              </a:ext>
            </a:extLst>
          </p:cNvPr>
          <p:cNvGrpSpPr/>
          <p:nvPr/>
        </p:nvGrpSpPr>
        <p:grpSpPr>
          <a:xfrm>
            <a:off x="455806" y="1293410"/>
            <a:ext cx="10923115" cy="4945057"/>
            <a:chOff x="108717" y="1320570"/>
            <a:chExt cx="11455193" cy="51859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0C4713-1512-A978-23F5-73FB5BC1EE09}"/>
                </a:ext>
              </a:extLst>
            </p:cNvPr>
            <p:cNvGrpSpPr/>
            <p:nvPr/>
          </p:nvGrpSpPr>
          <p:grpSpPr>
            <a:xfrm>
              <a:off x="1033361" y="1414814"/>
              <a:ext cx="2832220" cy="3095915"/>
              <a:chOff x="1024383" y="2431896"/>
              <a:chExt cx="3404991" cy="3722015"/>
            </a:xfrm>
          </p:grpSpPr>
          <p:sp>
            <p:nvSpPr>
              <p:cNvPr id="7" name="아래쪽 화살표[D] 10">
                <a:extLst>
                  <a:ext uri="{FF2B5EF4-FFF2-40B4-BE49-F238E27FC236}">
                    <a16:creationId xmlns:a16="http://schemas.microsoft.com/office/drawing/2014/main" id="{E039140B-0DAC-A5EB-9648-DF251EB2166E}"/>
                  </a:ext>
                </a:extLst>
              </p:cNvPr>
              <p:cNvSpPr/>
              <p:nvPr/>
            </p:nvSpPr>
            <p:spPr>
              <a:xfrm rot="10800000">
                <a:off x="1363373" y="4923544"/>
                <a:ext cx="45719" cy="847492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아래쪽 화살표[D] 11">
                <a:extLst>
                  <a:ext uri="{FF2B5EF4-FFF2-40B4-BE49-F238E27FC236}">
                    <a16:creationId xmlns:a16="http://schemas.microsoft.com/office/drawing/2014/main" id="{EF8B3EB8-7C74-7A47-702F-EA41D55FE133}"/>
                  </a:ext>
                </a:extLst>
              </p:cNvPr>
              <p:cNvSpPr/>
              <p:nvPr/>
            </p:nvSpPr>
            <p:spPr>
              <a:xfrm rot="16200000">
                <a:off x="1781898" y="5376788"/>
                <a:ext cx="58998" cy="847492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1214AAB-DAF4-8FAE-E802-64F3C7ADB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76083" y="2431896"/>
                <a:ext cx="2853291" cy="317711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99A74B-4EE7-0692-79BF-FAFC4EF05671}"/>
                  </a:ext>
                </a:extLst>
              </p:cNvPr>
              <p:cNvSpPr txBox="1"/>
              <p:nvPr/>
            </p:nvSpPr>
            <p:spPr>
              <a:xfrm rot="16200000">
                <a:off x="614354" y="5220662"/>
                <a:ext cx="10816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UMAP2</a:t>
                </a:r>
                <a:endParaRPr kumimoji="1" lang="ko-KR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7D28D-E766-CF02-ABCF-4F1DF8D4FD68}"/>
                  </a:ext>
                </a:extLst>
              </p:cNvPr>
              <p:cNvSpPr txBox="1"/>
              <p:nvPr/>
            </p:nvSpPr>
            <p:spPr>
              <a:xfrm>
                <a:off x="1363375" y="5892301"/>
                <a:ext cx="10816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UMAP1</a:t>
                </a:r>
                <a:endParaRPr kumimoji="1" lang="ko-KR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600F36-C600-8306-1511-96E444072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7637" y="1320570"/>
              <a:ext cx="3997511" cy="3190159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7154B8B-8380-77EA-ABE5-9F1864A0C693}"/>
                </a:ext>
              </a:extLst>
            </p:cNvPr>
            <p:cNvGrpSpPr/>
            <p:nvPr/>
          </p:nvGrpSpPr>
          <p:grpSpPr>
            <a:xfrm>
              <a:off x="5458989" y="4647674"/>
              <a:ext cx="6104921" cy="1426637"/>
              <a:chOff x="5620281" y="4802450"/>
              <a:chExt cx="6104921" cy="1426637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E149434-B07F-894C-2365-E876EFEA3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879832" y="4542899"/>
                <a:ext cx="1424773" cy="1943876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329D2FA-A09F-5E5A-9239-E305642C71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310" t="7996" r="12557" b="16172"/>
              <a:stretch/>
            </p:blipFill>
            <p:spPr>
              <a:xfrm>
                <a:off x="9781324" y="4802451"/>
                <a:ext cx="1943878" cy="1424773"/>
              </a:xfrm>
              <a:prstGeom prst="rect">
                <a:avLst/>
              </a:prstGeom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A2E38974-0102-FD9A-1ED4-AB3DAD82F3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46" t="75349" r="8855" b="17619"/>
              <a:stretch/>
            </p:blipFill>
            <p:spPr bwMode="auto">
              <a:xfrm rot="10800000">
                <a:off x="7700803" y="4802450"/>
                <a:ext cx="1943875" cy="1426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DBE278-1271-221A-1A47-FB229408B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717" y="4510729"/>
              <a:ext cx="4681509" cy="199577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531AFAC-4AF5-C915-0F02-97076EC9133F}"/>
                </a:ext>
              </a:extLst>
            </p:cNvPr>
            <p:cNvSpPr/>
            <p:nvPr/>
          </p:nvSpPr>
          <p:spPr>
            <a:xfrm>
              <a:off x="7539511" y="2210325"/>
              <a:ext cx="796769" cy="738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CB95BA1-AB97-8F40-3663-21D6BDD9DCB7}"/>
                </a:ext>
              </a:extLst>
            </p:cNvPr>
            <p:cNvCxnSpPr/>
            <p:nvPr/>
          </p:nvCxnSpPr>
          <p:spPr>
            <a:xfrm flipH="1">
              <a:off x="5458988" y="2948940"/>
              <a:ext cx="2080523" cy="16987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A239506-1B19-E002-98D5-FB7088F5F67B}"/>
                </a:ext>
              </a:extLst>
            </p:cNvPr>
            <p:cNvCxnSpPr>
              <a:cxnSpLocks/>
            </p:cNvCxnSpPr>
            <p:nvPr/>
          </p:nvCxnSpPr>
          <p:spPr>
            <a:xfrm>
              <a:off x="8336280" y="2948940"/>
              <a:ext cx="3227630" cy="16987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455B94E-B4A6-4C93-DF4E-875D54E9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Xenium annotation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46BEE-D4CD-B0B9-A9A8-F35CDEAA1675}"/>
              </a:ext>
            </a:extLst>
          </p:cNvPr>
          <p:cNvSpPr txBox="1"/>
          <p:nvPr/>
        </p:nvSpPr>
        <p:spPr>
          <a:xfrm>
            <a:off x="455806" y="883163"/>
            <a:ext cx="422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R" b="1" i="0" u="none" strike="noStrike" dirty="0">
                <a:solidFill>
                  <a:srgbClr val="0A23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Xenium In Situ, Sample P5 CRC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422 features * 234,944 cells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D66D39-F903-8519-8D00-5968D5497868}"/>
              </a:ext>
            </a:extLst>
          </p:cNvPr>
          <p:cNvSpPr txBox="1"/>
          <p:nvPr/>
        </p:nvSpPr>
        <p:spPr>
          <a:xfrm>
            <a:off x="5321300" y="5915301"/>
            <a:ext cx="6587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Canonical marker-based annotation </a:t>
            </a:r>
            <a:r>
              <a:rPr lang="en-US" altLang="ko-KR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reflects morphology </a:t>
            </a:r>
            <a:r>
              <a:rPr lang="en-US" altLang="ko-KR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well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spatial mapping results in xenium data.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2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B8514-3FDF-1D6C-9414-63EA5C1B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 Xenium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Visium HD deconvolution(bin level)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663ED9-6D09-6BE6-1E37-4178E7638CF7}"/>
              </a:ext>
            </a:extLst>
          </p:cNvPr>
          <p:cNvGrpSpPr/>
          <p:nvPr/>
        </p:nvGrpSpPr>
        <p:grpSpPr>
          <a:xfrm>
            <a:off x="516048" y="908466"/>
            <a:ext cx="11052294" cy="5494762"/>
            <a:chOff x="208141" y="863200"/>
            <a:chExt cx="11360201" cy="56478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CF1212B-2B7D-FF92-144A-01BE4679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691" y="4063427"/>
              <a:ext cx="2204330" cy="152961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00875C-7B24-FCF4-32C8-928DA375CD83}"/>
                </a:ext>
              </a:extLst>
            </p:cNvPr>
            <p:cNvSpPr txBox="1"/>
            <p:nvPr/>
          </p:nvSpPr>
          <p:spPr>
            <a:xfrm>
              <a:off x="275054" y="863200"/>
              <a:ext cx="4226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Deconvolution </a:t>
              </a:r>
            </a:p>
            <a:p>
              <a:pPr algn="l"/>
              <a:r>
                <a:rPr kumimoji="1" lang="en-US" altLang="ko-K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Visium</a:t>
              </a:r>
              <a:r>
                <a:rPr kumimoji="1"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HD (16um)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3D9CF6-25BF-2F61-6170-9A7677756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574" y="1012119"/>
              <a:ext cx="3191155" cy="2645481"/>
            </a:xfrm>
            <a:prstGeom prst="rect">
              <a:avLst/>
            </a:prstGeom>
          </p:spPr>
        </p:pic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704DB82E-304F-A970-B443-F37BFB484E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DEB74C-690B-FA59-C091-F39CBA85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400" y="1280556"/>
              <a:ext cx="5319942" cy="23008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41E6545-E6F8-E55F-CA99-3E287A968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2388" y="3769250"/>
              <a:ext cx="3192765" cy="27417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BD5AFA9-8354-DBFF-CBF6-A7FE2F51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8400" y="4063427"/>
              <a:ext cx="5319942" cy="23008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B1B6D1-9CB3-D755-952A-9D2E76E4D0C6}"/>
                </a:ext>
              </a:extLst>
            </p:cNvPr>
            <p:cNvSpPr txBox="1"/>
            <p:nvPr/>
          </p:nvSpPr>
          <p:spPr>
            <a:xfrm>
              <a:off x="288691" y="3657600"/>
              <a:ext cx="20306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kumimoji="1" lang="en-US" altLang="ko-K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Visium</a:t>
              </a:r>
              <a:r>
                <a:rPr kumimoji="1"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HD (8um)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B58138-344D-12B1-BEC9-29CDBB0A3C66}"/>
                </a:ext>
              </a:extLst>
            </p:cNvPr>
            <p:cNvSpPr txBox="1"/>
            <p:nvPr/>
          </p:nvSpPr>
          <p:spPr>
            <a:xfrm>
              <a:off x="585901" y="3095740"/>
              <a:ext cx="19011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NA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Singlet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r>
                <a:rPr lang="en-US" altLang="ko-KR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035 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121</a:t>
              </a:r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  <a:endParaRPr lang="en-US" altLang="ko-KR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altLang="ko-KR" sz="1200" b="1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11%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7BDEC7-DAAD-E63B-52F7-A5FAA49A4D5A}"/>
                </a:ext>
              </a:extLst>
            </p:cNvPr>
            <p:cNvSpPr txBox="1"/>
            <p:nvPr/>
          </p:nvSpPr>
          <p:spPr>
            <a:xfrm>
              <a:off x="585901" y="5671366"/>
              <a:ext cx="18533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NA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Singlet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ko-KR" altLang="en-US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238</a:t>
              </a:r>
              <a:r>
                <a:rPr lang="en-US" altLang="ko-KR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084 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303</a:t>
              </a:r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884</a:t>
              </a:r>
              <a:endParaRPr lang="en-US" altLang="ko-KR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altLang="ko-KR" sz="1200" b="1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44%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37A5AF1-F207-BC04-949C-41D20159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8141" y="1573676"/>
              <a:ext cx="2164106" cy="1501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04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B8514-3FDF-1D6C-9414-63EA5C1B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 Xenium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Visium HD deconvolution(segment level)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D98992D-B9AF-72F1-E431-B2286AB58C7C}"/>
              </a:ext>
            </a:extLst>
          </p:cNvPr>
          <p:cNvGrpSpPr/>
          <p:nvPr/>
        </p:nvGrpSpPr>
        <p:grpSpPr>
          <a:xfrm>
            <a:off x="490027" y="942313"/>
            <a:ext cx="5961559" cy="4792244"/>
            <a:chOff x="292100" y="1110584"/>
            <a:chExt cx="6756088" cy="528316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9565B23-087E-3064-2B4D-2847DF9A8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129" y="1110584"/>
              <a:ext cx="3283059" cy="249029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434BC1B-8C80-60D1-6822-A38921F7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00" y="1110584"/>
              <a:ext cx="3283060" cy="24903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6BA7D87-D3C7-8648-9092-1FEFB4C84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354" y="3782168"/>
              <a:ext cx="2831791" cy="196501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8A1AA39-4889-4C95-6A56-68E583D65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9858" y="3782168"/>
              <a:ext cx="2590865" cy="196524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7FE04F-4374-9568-1C69-C0D65B0F66A1}"/>
                </a:ext>
              </a:extLst>
            </p:cNvPr>
            <p:cNvSpPr txBox="1"/>
            <p:nvPr/>
          </p:nvSpPr>
          <p:spPr>
            <a:xfrm>
              <a:off x="1490180" y="5747185"/>
              <a:ext cx="19068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NA   TRUE </a:t>
              </a:r>
            </a:p>
            <a:p>
              <a:r>
                <a:rPr lang="ko-KR" altLang="en-US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170</a:t>
              </a:r>
              <a:r>
                <a:rPr lang="en-US" altLang="ko-KR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306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100</a:t>
              </a:r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672</a:t>
              </a:r>
              <a:endParaRPr lang="en-US" altLang="ko-KR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ko-KR" sz="1200" b="1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63%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DCEFBC-1271-54D2-67A4-BA23FF78455A}"/>
                </a:ext>
              </a:extLst>
            </p:cNvPr>
            <p:cNvSpPr txBox="1"/>
            <p:nvPr/>
          </p:nvSpPr>
          <p:spPr>
            <a:xfrm>
              <a:off x="4755607" y="5747415"/>
              <a:ext cx="18911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NA   TRUE </a:t>
              </a:r>
            </a:p>
            <a:p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88</a:t>
              </a:r>
              <a:r>
                <a:rPr lang="en-US" altLang="ko-KR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842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158</a:t>
              </a:r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091</a:t>
              </a:r>
              <a:endParaRPr lang="en-US" altLang="ko-KR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altLang="ko-KR" sz="1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36%</a:t>
              </a:r>
              <a:endParaRPr lang="ko-KR" altLang="en-US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B01CA16-0CC5-5552-7102-0607BD871005}"/>
              </a:ext>
            </a:extLst>
          </p:cNvPr>
          <p:cNvGraphicFramePr>
            <a:graphicFrameLocks noGrp="1"/>
          </p:cNvGraphicFramePr>
          <p:nvPr/>
        </p:nvGraphicFramePr>
        <p:xfrm>
          <a:off x="7691185" y="4558524"/>
          <a:ext cx="2840039" cy="1047750"/>
        </p:xfrm>
        <a:graphic>
          <a:graphicData uri="http://schemas.openxmlformats.org/drawingml/2006/table">
            <a:tbl>
              <a:tblPr/>
              <a:tblGrid>
                <a:gridCol w="979488">
                  <a:extLst>
                    <a:ext uri="{9D8B030D-6E8A-4147-A177-3AD203B41FA5}">
                      <a16:colId xmlns:a16="http://schemas.microsoft.com/office/drawing/2014/main" val="2398972538"/>
                    </a:ext>
                  </a:extLst>
                </a:gridCol>
                <a:gridCol w="404813">
                  <a:extLst>
                    <a:ext uri="{9D8B030D-6E8A-4147-A177-3AD203B41FA5}">
                      <a16:colId xmlns:a16="http://schemas.microsoft.com/office/drawing/2014/main" val="3649776874"/>
                    </a:ext>
                  </a:extLst>
                </a:gridCol>
                <a:gridCol w="334963">
                  <a:extLst>
                    <a:ext uri="{9D8B030D-6E8A-4147-A177-3AD203B41FA5}">
                      <a16:colId xmlns:a16="http://schemas.microsoft.com/office/drawing/2014/main" val="1332715590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val="3947198669"/>
                    </a:ext>
                  </a:extLst>
                </a:gridCol>
                <a:gridCol w="474662">
                  <a:extLst>
                    <a:ext uri="{9D8B030D-6E8A-4147-A177-3AD203B41FA5}">
                      <a16:colId xmlns:a16="http://schemas.microsoft.com/office/drawing/2014/main" val="254137299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 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 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Boundary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Nuclei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1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deconvolution 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64%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6761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bin count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8487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mean feature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4966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mean count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016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94654B-36B3-7788-7CC4-4B5DE40DFD08}"/>
              </a:ext>
            </a:extLst>
          </p:cNvPr>
          <p:cNvGrpSpPr/>
          <p:nvPr/>
        </p:nvGrpSpPr>
        <p:grpSpPr>
          <a:xfrm>
            <a:off x="7050859" y="942313"/>
            <a:ext cx="4696899" cy="3485388"/>
            <a:chOff x="7005074" y="1048512"/>
            <a:chExt cx="4895358" cy="36326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3B06DA-6428-8FB3-690B-69C9456673D7}"/>
                </a:ext>
              </a:extLst>
            </p:cNvPr>
            <p:cNvSpPr txBox="1"/>
            <p:nvPr/>
          </p:nvSpPr>
          <p:spPr>
            <a:xfrm>
              <a:off x="7005074" y="1048512"/>
              <a:ext cx="489535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Deconvolution </a:t>
              </a:r>
            </a:p>
            <a:p>
              <a:pPr algn="l"/>
              <a:r>
                <a:rPr kumimoji="1"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Visium</a:t>
              </a:r>
              <a:r>
                <a:rPr kumimoji="1"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HD </a:t>
              </a:r>
            </a:p>
            <a:p>
              <a:pPr algn="l"/>
              <a:r>
                <a:rPr kumimoji="1"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Left :(Nuclei Segmentation ; </a:t>
              </a:r>
              <a:r>
                <a:rPr kumimoji="1" lang="en-US" altLang="ko-KR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Visium</a:t>
              </a:r>
              <a:r>
                <a:rPr kumimoji="1"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HD H&amp;E image)</a:t>
              </a:r>
            </a:p>
            <a:p>
              <a:r>
                <a:rPr kumimoji="1"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Right : (Boundary Segmentation ; Xenium multi modal)</a:t>
              </a:r>
            </a:p>
          </p:txBody>
        </p:sp>
        <p:pic>
          <p:nvPicPr>
            <p:cNvPr id="31" name="그림 30" descr="텍스트, 도표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AD0E03B1-90E2-916A-32A7-2F507DC0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943" y="2039105"/>
              <a:ext cx="1916975" cy="2642064"/>
            </a:xfrm>
            <a:prstGeom prst="rect">
              <a:avLst/>
            </a:prstGeom>
          </p:spPr>
        </p:pic>
        <p:pic>
          <p:nvPicPr>
            <p:cNvPr id="33" name="그림 32" descr="텍스트, 도표, 기술 도면, 라인이(가) 표시된 사진&#10;&#10;자동 생성된 설명">
              <a:extLst>
                <a:ext uri="{FF2B5EF4-FFF2-40B4-BE49-F238E27FC236}">
                  <a16:creationId xmlns:a16="http://schemas.microsoft.com/office/drawing/2014/main" id="{C484EAC8-8A79-61C9-FE84-7B247383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132" y="2031209"/>
              <a:ext cx="1922704" cy="264996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F81D57E-7532-BB9B-50F0-A1A34E28EB4A}"/>
                </a:ext>
              </a:extLst>
            </p:cNvPr>
            <p:cNvSpPr/>
            <p:nvPr/>
          </p:nvSpPr>
          <p:spPr>
            <a:xfrm>
              <a:off x="8274401" y="2088619"/>
              <a:ext cx="325925" cy="25563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D3E0A-79AF-40DB-B341-92B5EAC0CC7C}"/>
                </a:ext>
              </a:extLst>
            </p:cNvPr>
            <p:cNvSpPr/>
            <p:nvPr/>
          </p:nvSpPr>
          <p:spPr>
            <a:xfrm>
              <a:off x="10262602" y="2092266"/>
              <a:ext cx="325925" cy="25563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3164DDF-6F12-2FB4-D2A3-204FCF08CEFC}"/>
              </a:ext>
            </a:extLst>
          </p:cNvPr>
          <p:cNvSpPr/>
          <p:nvPr/>
        </p:nvSpPr>
        <p:spPr>
          <a:xfrm>
            <a:off x="9406228" y="4558524"/>
            <a:ext cx="650548" cy="1165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3D85DA-1F2F-32D0-9409-E37327EABA5A}"/>
              </a:ext>
            </a:extLst>
          </p:cNvPr>
          <p:cNvSpPr txBox="1"/>
          <p:nvPr/>
        </p:nvSpPr>
        <p:spPr>
          <a:xfrm>
            <a:off x="901396" y="5852216"/>
            <a:ext cx="1091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Low count and low features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cause </a:t>
            </a:r>
            <a:r>
              <a:rPr lang="en-US" altLang="ko-KR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deconvolution failure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Boundary segment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captures more transcripts and genes than 8 µm, showing its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high sensitivity.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2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243FD-9610-367A-B86C-8B517BAC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Location-based integration of Visium HD and Xenium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5FE26AE-00B9-96EF-6F57-11B261BFA9B6}"/>
              </a:ext>
            </a:extLst>
          </p:cNvPr>
          <p:cNvGrpSpPr/>
          <p:nvPr/>
        </p:nvGrpSpPr>
        <p:grpSpPr>
          <a:xfrm>
            <a:off x="5589945" y="2721198"/>
            <a:ext cx="5793205" cy="3042894"/>
            <a:chOff x="5224547" y="3086805"/>
            <a:chExt cx="6425008" cy="3374750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1AF35F13-A267-410D-2DD8-1DAA2959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4547" y="3429000"/>
              <a:ext cx="3752514" cy="3032555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61DBC4-12CC-FA45-50EB-232E88B77375}"/>
                </a:ext>
              </a:extLst>
            </p:cNvPr>
            <p:cNvSpPr txBox="1"/>
            <p:nvPr/>
          </p:nvSpPr>
          <p:spPr>
            <a:xfrm>
              <a:off x="5776469" y="3113941"/>
              <a:ext cx="1345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Nuclei</a:t>
              </a:r>
              <a:endParaRPr kumimoji="1"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FC3EDC7-AD34-CEE5-51AD-E970D58CBBB1}"/>
                </a:ext>
              </a:extLst>
            </p:cNvPr>
            <p:cNvSpPr txBox="1"/>
            <p:nvPr/>
          </p:nvSpPr>
          <p:spPr>
            <a:xfrm>
              <a:off x="8434294" y="3086805"/>
              <a:ext cx="1268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Boundary</a:t>
              </a:r>
              <a:endParaRPr kumimoji="1"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1BF4F851-4E39-1BFA-C6D0-927AD351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7040" y="3420158"/>
              <a:ext cx="3752515" cy="3041397"/>
            </a:xfrm>
            <a:prstGeom prst="rect">
              <a:avLst/>
            </a:prstGeom>
          </p:spPr>
        </p:pic>
      </p:grp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437F69FF-180E-FDAF-6133-1B5C322675A6}"/>
              </a:ext>
            </a:extLst>
          </p:cNvPr>
          <p:cNvGraphicFramePr>
            <a:graphicFrameLocks noGrp="1"/>
          </p:cNvGraphicFramePr>
          <p:nvPr/>
        </p:nvGraphicFramePr>
        <p:xfrm>
          <a:off x="1439552" y="4609419"/>
          <a:ext cx="3706812" cy="769620"/>
        </p:xfrm>
        <a:graphic>
          <a:graphicData uri="http://schemas.openxmlformats.org/drawingml/2006/table">
            <a:tbl>
              <a:tblPr/>
              <a:tblGrid>
                <a:gridCol w="773113">
                  <a:extLst>
                    <a:ext uri="{9D8B030D-6E8A-4147-A177-3AD203B41FA5}">
                      <a16:colId xmlns:a16="http://schemas.microsoft.com/office/drawing/2014/main" val="2566119199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118577604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762244886"/>
                    </a:ext>
                  </a:extLst>
                </a:gridCol>
                <a:gridCol w="328612">
                  <a:extLst>
                    <a:ext uri="{9D8B030D-6E8A-4147-A177-3AD203B41FA5}">
                      <a16:colId xmlns:a16="http://schemas.microsoft.com/office/drawing/2014/main" val="3865073483"/>
                    </a:ext>
                  </a:extLst>
                </a:gridCol>
                <a:gridCol w="328612">
                  <a:extLst>
                    <a:ext uri="{9D8B030D-6E8A-4147-A177-3AD203B41FA5}">
                      <a16:colId xmlns:a16="http://schemas.microsoft.com/office/drawing/2014/main" val="3433933096"/>
                    </a:ext>
                  </a:extLst>
                </a:gridCol>
                <a:gridCol w="328612">
                  <a:extLst>
                    <a:ext uri="{9D8B030D-6E8A-4147-A177-3AD203B41FA5}">
                      <a16:colId xmlns:a16="http://schemas.microsoft.com/office/drawing/2014/main" val="60617453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19943195"/>
                    </a:ext>
                  </a:extLst>
                </a:gridCol>
                <a:gridCol w="693738">
                  <a:extLst>
                    <a:ext uri="{9D8B030D-6E8A-4147-A177-3AD203B41FA5}">
                      <a16:colId xmlns:a16="http://schemas.microsoft.com/office/drawing/2014/main" val="3352770213"/>
                    </a:ext>
                  </a:extLst>
                </a:gridCol>
              </a:tblGrid>
              <a:tr h="8474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415402"/>
                  </a:ext>
                </a:extLst>
              </a:tr>
              <a:tr h="15177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 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62.46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0.000185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127654"/>
                  </a:ext>
                </a:extLst>
              </a:tr>
              <a:tr h="1517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Nuclei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54.88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37.67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0.004797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52849"/>
                  </a:ext>
                </a:extLst>
              </a:tr>
              <a:tr h="948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Boundary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87.61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970465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4FA0C499-ADEB-CE45-591E-EF01926F6CA8}"/>
              </a:ext>
            </a:extLst>
          </p:cNvPr>
          <p:cNvSpPr txBox="1"/>
          <p:nvPr/>
        </p:nvSpPr>
        <p:spPr>
          <a:xfrm>
            <a:off x="4628233" y="5376897"/>
            <a:ext cx="4916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*Cell %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ED5F5B-3478-750F-1E32-997F3F307985}"/>
              </a:ext>
            </a:extLst>
          </p:cNvPr>
          <p:cNvSpPr txBox="1"/>
          <p:nvPr/>
        </p:nvSpPr>
        <p:spPr>
          <a:xfrm>
            <a:off x="2281921" y="5873007"/>
            <a:ext cx="8129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Boundary segments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exhibit the highest rate of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matching with single cells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being the </a:t>
            </a:r>
            <a:r>
              <a:rPr lang="en-US" altLang="ko-KR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closest to single-cell resolution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CEABBE-3BC8-3128-EDB0-26C69BF52432}"/>
              </a:ext>
            </a:extLst>
          </p:cNvPr>
          <p:cNvGrpSpPr/>
          <p:nvPr/>
        </p:nvGrpSpPr>
        <p:grpSpPr>
          <a:xfrm>
            <a:off x="244308" y="1067845"/>
            <a:ext cx="11822239" cy="4953820"/>
            <a:chOff x="225263" y="1076898"/>
            <a:chExt cx="11822239" cy="495382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37FD62B-9D2C-E38F-F20E-FE578118CCF4}"/>
                </a:ext>
              </a:extLst>
            </p:cNvPr>
            <p:cNvGrpSpPr/>
            <p:nvPr/>
          </p:nvGrpSpPr>
          <p:grpSpPr>
            <a:xfrm>
              <a:off x="225263" y="1076898"/>
              <a:ext cx="4844584" cy="4953820"/>
              <a:chOff x="307594" y="1189157"/>
              <a:chExt cx="4844584" cy="4953820"/>
            </a:xfrm>
          </p:grpSpPr>
          <p:pic>
            <p:nvPicPr>
              <p:cNvPr id="53" name="그림 52" descr="원, 스크린샷, 라인이(가) 표시된 사진&#10;&#10;자동 생성된 설명">
                <a:extLst>
                  <a:ext uri="{FF2B5EF4-FFF2-40B4-BE49-F238E27FC236}">
                    <a16:creationId xmlns:a16="http://schemas.microsoft.com/office/drawing/2014/main" id="{3C74DD43-ED89-0640-CC4B-22B7DFA3D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348" y="1567391"/>
                <a:ext cx="4070751" cy="2676467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5E023F-1956-6DD7-1FB7-480911121612}"/>
                  </a:ext>
                </a:extLst>
              </p:cNvPr>
              <p:cNvSpPr txBox="1"/>
              <p:nvPr/>
            </p:nvSpPr>
            <p:spPr>
              <a:xfrm>
                <a:off x="3619946" y="1189157"/>
                <a:ext cx="1532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Max point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FF65B89-AFF2-6B45-E8CA-7E928642D699}"/>
                  </a:ext>
                </a:extLst>
              </p:cNvPr>
              <p:cNvSpPr txBox="1"/>
              <p:nvPr/>
            </p:nvSpPr>
            <p:spPr>
              <a:xfrm>
                <a:off x="307594" y="4243858"/>
                <a:ext cx="1532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Min point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원호 56">
                <a:extLst>
                  <a:ext uri="{FF2B5EF4-FFF2-40B4-BE49-F238E27FC236}">
                    <a16:creationId xmlns:a16="http://schemas.microsoft.com/office/drawing/2014/main" id="{0722E11D-8220-8994-7DEE-D1EA1CBCA341}"/>
                  </a:ext>
                </a:extLst>
              </p:cNvPr>
              <p:cNvSpPr/>
              <p:nvPr/>
            </p:nvSpPr>
            <p:spPr>
              <a:xfrm rot="17893239">
                <a:off x="121955" y="3333326"/>
                <a:ext cx="3440302" cy="2179000"/>
              </a:xfrm>
              <a:prstGeom prst="arc">
                <a:avLst>
                  <a:gd name="adj1" fmla="val 16200000"/>
                  <a:gd name="adj2" fmla="val 21562279"/>
                </a:avLst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원호 57">
                <a:extLst>
                  <a:ext uri="{FF2B5EF4-FFF2-40B4-BE49-F238E27FC236}">
                    <a16:creationId xmlns:a16="http://schemas.microsoft.com/office/drawing/2014/main" id="{B3E3A160-507B-FBD6-F4CD-82176C887D88}"/>
                  </a:ext>
                </a:extLst>
              </p:cNvPr>
              <p:cNvSpPr/>
              <p:nvPr/>
            </p:nvSpPr>
            <p:spPr>
              <a:xfrm rot="17893239">
                <a:off x="1792127" y="2285725"/>
                <a:ext cx="3474073" cy="2197109"/>
              </a:xfrm>
              <a:prstGeom prst="arc">
                <a:avLst>
                  <a:gd name="adj1" fmla="val 16200000"/>
                  <a:gd name="adj2" fmla="val 21562279"/>
                </a:avLst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E2B05211-41CE-0590-6391-5865ED7B47E3}"/>
                  </a:ext>
                </a:extLst>
              </p:cNvPr>
              <p:cNvSpPr/>
              <p:nvPr/>
            </p:nvSpPr>
            <p:spPr>
              <a:xfrm>
                <a:off x="2024556" y="2329725"/>
                <a:ext cx="1139305" cy="108108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F739E72-61A5-A357-A13A-38ACC2F5B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1760" y="2867731"/>
                <a:ext cx="1139917" cy="2534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0B93A93-0A04-0A3C-6926-A3FDB53167A2}"/>
                  </a:ext>
                </a:extLst>
              </p:cNvPr>
              <p:cNvSpPr txBox="1"/>
              <p:nvPr/>
            </p:nvSpPr>
            <p:spPr>
              <a:xfrm>
                <a:off x="2682326" y="2842503"/>
                <a:ext cx="46196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2um</a:t>
                </a: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B2AEB7D-A07A-9D9D-1273-00B6B9452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943" y="3912231"/>
                <a:ext cx="340671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7B8DFC15-4AAE-436B-EACA-E6B4194DC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4899" y="1873175"/>
                <a:ext cx="0" cy="2034293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AC6C2C-1683-8796-39BB-2054962B9ADE}"/>
                  </a:ext>
                </a:extLst>
              </p:cNvPr>
              <p:cNvSpPr txBox="1"/>
              <p:nvPr/>
            </p:nvSpPr>
            <p:spPr>
              <a:xfrm rot="19689995">
                <a:off x="2768896" y="1709282"/>
                <a:ext cx="127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altLang="ko-KR" sz="12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r>
                  <a:rPr lang="en-US" altLang="ko-K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distance</a:t>
                </a:r>
                <a:endPara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38D33C-7319-84E5-909C-6E801D6E6672}"/>
                </a:ext>
              </a:extLst>
            </p:cNvPr>
            <p:cNvGrpSpPr/>
            <p:nvPr/>
          </p:nvGrpSpPr>
          <p:grpSpPr>
            <a:xfrm>
              <a:off x="1349570" y="1604495"/>
              <a:ext cx="10697932" cy="2193214"/>
              <a:chOff x="1426087" y="2410829"/>
              <a:chExt cx="10697932" cy="219321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C7D34-DD6E-5CFD-6E54-9251515D13A0}"/>
                  </a:ext>
                </a:extLst>
              </p:cNvPr>
              <p:cNvSpPr txBox="1"/>
              <p:nvPr/>
            </p:nvSpPr>
            <p:spPr>
              <a:xfrm>
                <a:off x="4702060" y="2410829"/>
                <a:ext cx="7421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min(</a:t>
                </a:r>
                <a:r>
                  <a:rPr lang="en-US" altLang="ko-KR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altLang="ko-KR" sz="16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min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US" altLang="ko-KR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altLang="ko-KR" sz="16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distance)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&amp; </a:t>
                </a:r>
                <a:r>
                  <a:rPr lang="en-US" altLang="ko-KR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altLang="ko-KR" sz="16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min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distance ≒ </a:t>
                </a:r>
                <a:r>
                  <a:rPr lang="en-US" altLang="ko-KR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altLang="ko-KR" sz="16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distance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Centroid bin</a:t>
                </a:r>
              </a:p>
              <a:p>
                <a:pPr marL="400050" indent="-400050">
                  <a:buFont typeface="+mj-lt"/>
                  <a:buAutoNum type="romanUcPeriod"/>
                </a:pPr>
                <a:endPara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min(bin-xenium nucleus distance) &lt; 2 um(boundary, 8) or 4 um(nuclei)</a:t>
                </a:r>
              </a:p>
              <a:p>
                <a:pPr marL="400050" indent="-400050">
                  <a:buFont typeface="+mj-lt"/>
                  <a:buAutoNum type="romanUcPeriod"/>
                </a:pPr>
                <a:endPara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400050" indent="-400050">
                  <a:buFont typeface="+mj-lt"/>
                  <a:buAutoNum type="romanUcPeriod"/>
                </a:pPr>
                <a:endPara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DD044E0-035D-039E-FF62-7CE06DFB77C3}"/>
                  </a:ext>
                </a:extLst>
              </p:cNvPr>
              <p:cNvSpPr/>
              <p:nvPr/>
            </p:nvSpPr>
            <p:spPr>
              <a:xfrm>
                <a:off x="1426087" y="2534703"/>
                <a:ext cx="2299776" cy="206934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05AFB64-E1C9-ADC4-EA06-C745CAECBE3A}"/>
                  </a:ext>
                </a:extLst>
              </p:cNvPr>
              <p:cNvSpPr txBox="1"/>
              <p:nvPr/>
            </p:nvSpPr>
            <p:spPr>
              <a:xfrm>
                <a:off x="3209822" y="3536130"/>
                <a:ext cx="46196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4um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6B4E29B-0537-2083-B8C4-BB1944C7A7E1}"/>
                </a:ext>
              </a:extLst>
            </p:cNvPr>
            <p:cNvSpPr txBox="1"/>
            <p:nvPr/>
          </p:nvSpPr>
          <p:spPr>
            <a:xfrm>
              <a:off x="6777535" y="3077565"/>
              <a:ext cx="1227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87,064 nuclei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AFC8BAE-5BE5-2C32-4186-ED246410922E}"/>
                </a:ext>
              </a:extLst>
            </p:cNvPr>
            <p:cNvSpPr txBox="1"/>
            <p:nvPr/>
          </p:nvSpPr>
          <p:spPr>
            <a:xfrm>
              <a:off x="9210252" y="3057768"/>
              <a:ext cx="1296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183,011 cells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22C058-DAA2-ADC5-E35E-F103D0A15339}"/>
                </a:ext>
              </a:extLst>
            </p:cNvPr>
            <p:cNvSpPr txBox="1"/>
            <p:nvPr/>
          </p:nvSpPr>
          <p:spPr>
            <a:xfrm rot="19689995">
              <a:off x="825423" y="2785377"/>
              <a:ext cx="12126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1200" b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min</a:t>
              </a:r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distance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00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742</Words>
  <Application>Microsoft Office PowerPoint</Application>
  <PresentationFormat>와이드스크린</PresentationFormat>
  <Paragraphs>208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KoPub돋움체 Bold</vt:lpstr>
      <vt:lpstr>KoPub돋움체 Medium</vt:lpstr>
      <vt:lpstr>나눔스퀘어</vt:lpstr>
      <vt:lpstr>나눔스퀘어 ExtraBold</vt:lpstr>
      <vt:lpstr>맑은 고딕</vt:lpstr>
      <vt:lpstr>Arial</vt:lpstr>
      <vt:lpstr>Calibri</vt:lpstr>
      <vt:lpstr>Calibri Light</vt:lpstr>
      <vt:lpstr>1_Office 테마</vt:lpstr>
      <vt:lpstr>Office 테마</vt:lpstr>
      <vt:lpstr>ST Hackathon(Result) Geninus-SKKU</vt:lpstr>
      <vt:lpstr>Background : Xenium + Visium HD </vt:lpstr>
      <vt:lpstr>Workflow</vt:lpstr>
      <vt:lpstr>1. Image alignment of Xenium DAPI + Visium HD H&amp;E</vt:lpstr>
      <vt:lpstr>2. Segmentation of Visium HD (nuclei, boundary)</vt:lpstr>
      <vt:lpstr>3. Xenium annotation</vt:lpstr>
      <vt:lpstr>4. Xenium  Visium HD deconvolution(bin level)</vt:lpstr>
      <vt:lpstr>4. Xenium  Visium HD deconvolution(segment level)</vt:lpstr>
      <vt:lpstr>5. Location-based integration of Visium HD and Xenium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ms365_11</dc:creator>
  <cp:lastModifiedBy>ms365_11</cp:lastModifiedBy>
  <cp:revision>17</cp:revision>
  <dcterms:created xsi:type="dcterms:W3CDTF">2024-08-21T23:47:55Z</dcterms:created>
  <dcterms:modified xsi:type="dcterms:W3CDTF">2024-08-23T05:27:42Z</dcterms:modified>
</cp:coreProperties>
</file>